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7" r:id="rId4"/>
    <p:sldId id="268" r:id="rId5"/>
    <p:sldId id="269" r:id="rId6"/>
    <p:sldId id="270" r:id="rId7"/>
    <p:sldId id="272" r:id="rId8"/>
    <p:sldId id="277" r:id="rId9"/>
    <p:sldId id="273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85" r:id="rId18"/>
    <p:sldId id="288" r:id="rId19"/>
    <p:sldId id="287" r:id="rId20"/>
    <p:sldId id="286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02.06.2025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02.06.2025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02.06.2025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02.06.2025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96712" y="2996952"/>
            <a:ext cx="8499056" cy="4104456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Тематика </a:t>
            </a:r>
            <a:r>
              <a:rPr lang="ru-RU" sz="3600" b="1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онлайн-семинара</a:t>
            </a:r>
            <a:r>
              <a:rPr lang="ru-RU" sz="36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ru-RU" sz="36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6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36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Выполнение заданий с кратким ответом </a:t>
            </a:r>
            <a:br>
              <a:rPr lang="ru-RU" sz="36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36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по обществознанию.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Подготовила: </a:t>
            </a:r>
            <a:b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Морозова </a:t>
            </a:r>
            <a:r>
              <a:rPr lang="ru-RU" sz="2000" b="1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Елена Григорьевна, </a:t>
            </a: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учитель </a:t>
            </a:r>
            <a:r>
              <a:rPr lang="ru-RU" sz="2000" b="1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истории и </a:t>
            </a: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обществознания ГБОУ ООШ №2 г.о. Октябрьск.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2200" b="1" dirty="0" smtClean="0"/>
              <a:t>2025 г.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b="1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b="1" dirty="0" smtClean="0"/>
              <a:t> 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96712" y="0"/>
            <a:ext cx="89289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u="sng" dirty="0"/>
              <a:t>Государственное бюджетное общеобразовательное учреждение Самарской области</a:t>
            </a:r>
          </a:p>
          <a:p>
            <a:pPr algn="ctr"/>
            <a:r>
              <a:rPr lang="ru-RU" b="1" u="sng" dirty="0"/>
              <a:t>основная общеобразовательная школа № 2 </a:t>
            </a:r>
            <a:r>
              <a:rPr lang="ru-RU" b="1" u="sng" dirty="0" err="1"/>
              <a:t>г.о</a:t>
            </a:r>
            <a:r>
              <a:rPr lang="ru-RU" b="1" u="sng" dirty="0"/>
              <a:t>. Октябрьск,  Самарской области</a:t>
            </a:r>
          </a:p>
          <a:p>
            <a:pPr algn="ctr"/>
            <a:r>
              <a:rPr lang="ru-RU" b="1" u="sng" dirty="0"/>
              <a:t>Самарская обл., </a:t>
            </a:r>
            <a:r>
              <a:rPr lang="ru-RU" b="1" u="sng" dirty="0" err="1"/>
              <a:t>г.Октябрьск</a:t>
            </a:r>
            <a:r>
              <a:rPr lang="ru-RU" b="1" u="sng" dirty="0"/>
              <a:t>, ул. Ленинградская, 87,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Станция «Географическая»</a:t>
            </a:r>
            <a:b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Задание № 9</a:t>
            </a:r>
            <a:b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ru-RU" sz="28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417638"/>
            <a:ext cx="8363272" cy="5440362"/>
          </a:xfrm>
        </p:spPr>
        <p:txBody>
          <a:bodyPr>
            <a:normAutofit fontScale="62500" lnSpcReduction="20000"/>
          </a:bodyPr>
          <a:lstStyle/>
          <a:p>
            <a:pPr marL="514350" indent="-514350" algn="just">
              <a:buNone/>
            </a:pPr>
            <a:endParaRPr lang="ru-RU" b="1" dirty="0" smtClean="0"/>
          </a:p>
          <a:p>
            <a:pPr>
              <a:buNone/>
            </a:pPr>
            <a:r>
              <a:rPr lang="ru-RU" dirty="0" smtClean="0"/>
              <a:t>Верны ли следующие суждения о свойствах товара?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А.  Товар удовлетворяет потребности людей. </a:t>
            </a:r>
          </a:p>
          <a:p>
            <a:pPr>
              <a:buNone/>
            </a:pPr>
            <a:r>
              <a:rPr lang="ru-RU" dirty="0" smtClean="0"/>
              <a:t>Б.  Товар имеет определенную стоимость, в соответствии с которой его можно обменять на другой товар.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1)  верно только А</a:t>
            </a:r>
          </a:p>
          <a:p>
            <a:pPr>
              <a:buNone/>
            </a:pPr>
            <a:r>
              <a:rPr lang="ru-RU" dirty="0" smtClean="0"/>
              <a:t>2)  верно только Б</a:t>
            </a:r>
          </a:p>
          <a:p>
            <a:pPr>
              <a:buNone/>
            </a:pPr>
            <a:r>
              <a:rPr lang="ru-RU" dirty="0" smtClean="0"/>
              <a:t>3)  верны оба суждения</a:t>
            </a:r>
          </a:p>
          <a:p>
            <a:pPr>
              <a:buNone/>
            </a:pPr>
            <a:r>
              <a:rPr lang="ru-RU" dirty="0" smtClean="0"/>
              <a:t>4)  оба суждения неверны</a:t>
            </a:r>
          </a:p>
          <a:p>
            <a:pPr>
              <a:buNone/>
            </a:pPr>
            <a:r>
              <a:rPr lang="ru-RU" b="1" dirty="0" smtClean="0"/>
              <a:t>Пояснение. </a:t>
            </a:r>
            <a:r>
              <a:rPr lang="ru-RU" dirty="0" smtClean="0"/>
              <a:t>Товар  — любая вещь, которая участвует в свободном обмене на другие вещи, продукт труда, способный удовлетворить человеческую потребность и специально произведенный для обмена.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Правильный ответ указан под номером 3.</a:t>
            </a:r>
          </a:p>
          <a:p>
            <a:pPr marL="0" indent="0" algn="just">
              <a:buNone/>
            </a:pPr>
            <a:endParaRPr lang="ru-RU" b="1" dirty="0" smtClean="0"/>
          </a:p>
          <a:p>
            <a:pPr>
              <a:buNone/>
            </a:pPr>
            <a:endParaRPr lang="ru-RU" dirty="0" smtClean="0"/>
          </a:p>
          <a:p>
            <a:pPr marL="0" indent="0" algn="just">
              <a:buNone/>
            </a:pPr>
            <a:endParaRPr lang="ru-RU" b="1" dirty="0"/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3863935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Станция «Географическая»</a:t>
            </a:r>
            <a:b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Задание № 10</a:t>
            </a:r>
            <a:b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ru-RU" sz="28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417638"/>
            <a:ext cx="8363272" cy="5440362"/>
          </a:xfrm>
        </p:spPr>
        <p:txBody>
          <a:bodyPr>
            <a:normAutofit fontScale="85000" lnSpcReduction="20000"/>
          </a:bodyPr>
          <a:lstStyle/>
          <a:p>
            <a:pPr marL="514350" indent="-514350" algn="just">
              <a:buNone/>
            </a:pPr>
            <a:endParaRPr lang="ru-RU" b="1" dirty="0" smtClean="0"/>
          </a:p>
          <a:p>
            <a:pPr>
              <a:buNone/>
            </a:pPr>
            <a:r>
              <a:rPr lang="ru-RU" dirty="0" smtClean="0"/>
              <a:t>Какой социальный факт иллюстрирует политическую роль гражданина?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1)  Ирина Валерьевна проработала в школе 25 лет.</a:t>
            </a:r>
          </a:p>
          <a:p>
            <a:pPr>
              <a:buNone/>
            </a:pPr>
            <a:r>
              <a:rPr lang="ru-RU" dirty="0" smtClean="0"/>
              <a:t>2)  Легкоатлеты завоевали медаль на Олимпийских играх.</a:t>
            </a:r>
          </a:p>
          <a:p>
            <a:pPr>
              <a:buNone/>
            </a:pPr>
            <a:r>
              <a:rPr lang="ru-RU" dirty="0" smtClean="0"/>
              <a:t>3)  Юрий Анатольевич голосовал на выборах.</a:t>
            </a:r>
          </a:p>
          <a:p>
            <a:pPr>
              <a:buNone/>
            </a:pPr>
            <a:r>
              <a:rPr lang="ru-RU" dirty="0" smtClean="0"/>
              <a:t>4)  Александр Николаевич купил телевизор отечественного производства.</a:t>
            </a:r>
          </a:p>
          <a:p>
            <a:pPr>
              <a:buNone/>
            </a:pPr>
            <a:r>
              <a:rPr lang="ru-RU" b="1" dirty="0" smtClean="0"/>
              <a:t>Пояснение. </a:t>
            </a:r>
            <a:r>
              <a:rPr lang="ru-RU" dirty="0" smtClean="0"/>
              <a:t>Роль избирателя  — это участие в выборе власти, соответственно, она политическая. Все остальные факты к политике отношения не имеют</a:t>
            </a:r>
            <a:r>
              <a:rPr lang="ru-RU" dirty="0" smtClean="0"/>
              <a:t>.</a:t>
            </a:r>
            <a:endParaRPr lang="ru-RU" dirty="0" smtClean="0"/>
          </a:p>
          <a:p>
            <a:pPr marL="0" indent="0" algn="just">
              <a:buNone/>
            </a:pPr>
            <a:endParaRPr lang="ru-RU" b="1" dirty="0" smtClean="0"/>
          </a:p>
          <a:p>
            <a:pPr>
              <a:buNone/>
            </a:pPr>
            <a:endParaRPr lang="ru-RU" dirty="0" smtClean="0"/>
          </a:p>
          <a:p>
            <a:pPr marL="0" indent="0" algn="just">
              <a:buNone/>
            </a:pPr>
            <a:endParaRPr lang="ru-RU" b="1" dirty="0"/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3863935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Станция «Географическая»</a:t>
            </a:r>
            <a:b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Задание № 11</a:t>
            </a:r>
            <a:b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ru-RU" sz="28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417638"/>
            <a:ext cx="8363272" cy="5440362"/>
          </a:xfrm>
        </p:spPr>
        <p:txBody>
          <a:bodyPr>
            <a:normAutofit fontScale="55000" lnSpcReduction="20000"/>
          </a:bodyPr>
          <a:lstStyle/>
          <a:p>
            <a:pPr marL="514350" indent="-514350" algn="just">
              <a:buNone/>
            </a:pPr>
            <a:endParaRPr lang="ru-RU" b="1" dirty="0" smtClean="0"/>
          </a:p>
          <a:p>
            <a:pPr>
              <a:buNone/>
            </a:pPr>
            <a:r>
              <a:rPr lang="ru-RU" dirty="0" smtClean="0"/>
              <a:t>Верны ли следующие суждения о социальных конфликтах?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А.  Причины социальных конфликтов кроются в противоречии интересов различных социальных групп. </a:t>
            </a:r>
          </a:p>
          <a:p>
            <a:pPr>
              <a:buNone/>
            </a:pPr>
            <a:r>
              <a:rPr lang="ru-RU" dirty="0" smtClean="0"/>
              <a:t>Б.  Социальные конфликты всегда оказывают негативное влияние на развитие общества.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1)  верно только А</a:t>
            </a:r>
          </a:p>
          <a:p>
            <a:pPr>
              <a:buNone/>
            </a:pPr>
            <a:r>
              <a:rPr lang="ru-RU" dirty="0" smtClean="0"/>
              <a:t>2)  верно только Б</a:t>
            </a:r>
          </a:p>
          <a:p>
            <a:pPr>
              <a:buNone/>
            </a:pPr>
            <a:r>
              <a:rPr lang="ru-RU" dirty="0" smtClean="0"/>
              <a:t>3)  верны оба суждения</a:t>
            </a:r>
          </a:p>
          <a:p>
            <a:pPr>
              <a:buNone/>
            </a:pPr>
            <a:r>
              <a:rPr lang="ru-RU" dirty="0" smtClean="0"/>
              <a:t>4)  оба суждения неверны</a:t>
            </a:r>
          </a:p>
          <a:p>
            <a:pPr>
              <a:buNone/>
            </a:pPr>
            <a:r>
              <a:rPr lang="ru-RU" b="1" dirty="0" smtClean="0"/>
              <a:t>Пояснение. </a:t>
            </a:r>
            <a:r>
              <a:rPr lang="ru-RU" dirty="0" smtClean="0"/>
              <a:t>Социальный конфликт  — </a:t>
            </a:r>
            <a:r>
              <a:rPr lang="ru-RU" dirty="0" err="1" smtClean="0"/>
              <a:t>конфликт</a:t>
            </a:r>
            <a:r>
              <a:rPr lang="ru-RU" dirty="0" smtClean="0"/>
              <a:t>, причиной которого являются разногласия социальных групп или личностей при различии во мнениях и взглядах, стремлении занять лидирующее положение; проявление социальных связей людей. Б  — неверно, многие социальные конфликты оказывают положительное влияние на развитие общества (гражданская война в США привела к отмене рабства).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endParaRPr lang="ru-RU" dirty="0" smtClean="0"/>
          </a:p>
          <a:p>
            <a:pPr marL="0" indent="0" algn="just">
              <a:buNone/>
            </a:pPr>
            <a:endParaRPr lang="ru-RU" b="1" dirty="0" smtClean="0"/>
          </a:p>
          <a:p>
            <a:pPr>
              <a:buNone/>
            </a:pPr>
            <a:endParaRPr lang="ru-RU" dirty="0" smtClean="0"/>
          </a:p>
          <a:p>
            <a:pPr marL="0" indent="0" algn="just">
              <a:buNone/>
            </a:pPr>
            <a:endParaRPr lang="ru-RU" b="1" dirty="0"/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3863935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Станция «Географическая»</a:t>
            </a:r>
            <a:b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Задание № 13</a:t>
            </a:r>
            <a:b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ru-RU" sz="28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417638"/>
            <a:ext cx="8363272" cy="544036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К политической сфере общества относятся отношения между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1)  инспектором ГИБДД и водителем автомашины</a:t>
            </a:r>
          </a:p>
          <a:p>
            <a:pPr>
              <a:buNone/>
            </a:pPr>
            <a:r>
              <a:rPr lang="ru-RU" dirty="0" smtClean="0"/>
              <a:t>2)  кандидатом в депутаты и его избирателями</a:t>
            </a:r>
          </a:p>
          <a:p>
            <a:pPr>
              <a:buNone/>
            </a:pPr>
            <a:r>
              <a:rPr lang="ru-RU" dirty="0" smtClean="0"/>
              <a:t>3)  тренером и его командой</a:t>
            </a:r>
          </a:p>
          <a:p>
            <a:pPr>
              <a:buNone/>
            </a:pPr>
            <a:r>
              <a:rPr lang="ru-RU" dirty="0" smtClean="0"/>
              <a:t>4)  продавцом и покупателем в магазине</a:t>
            </a:r>
          </a:p>
          <a:p>
            <a:pPr>
              <a:buNone/>
            </a:pPr>
            <a:r>
              <a:rPr lang="ru-RU" b="1" dirty="0" smtClean="0"/>
              <a:t>Пояснение. </a:t>
            </a:r>
            <a:r>
              <a:rPr lang="ru-RU" dirty="0" smtClean="0"/>
              <a:t>Традиционно выделяют четыре основные сферы общественной жизни: социальную (народы, нации, классы, половозрастные группы и т. д.); экономическую (производительные силы, производственные отношения); политическую (государство, партии, общественно-политические движения); духовную (религия, мораль, наука, искусство, образование).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endParaRPr lang="ru-RU" dirty="0" smtClean="0"/>
          </a:p>
          <a:p>
            <a:pPr marL="0" indent="0" algn="just">
              <a:buNone/>
            </a:pPr>
            <a:endParaRPr lang="ru-RU" b="1" dirty="0"/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3863935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Станция «Географическая»</a:t>
            </a:r>
            <a:b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Задание № 14</a:t>
            </a:r>
            <a:b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ru-RU" sz="28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417638"/>
            <a:ext cx="8363272" cy="544036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Верны ли следующие суждения о форме государства?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А.  Формами правления являются монархия, республика.</a:t>
            </a:r>
          </a:p>
          <a:p>
            <a:pPr>
              <a:buNone/>
            </a:pPr>
            <a:r>
              <a:rPr lang="ru-RU" dirty="0" smtClean="0"/>
              <a:t>Б.  Формами государственно-территориального устройства являются федерация, унитарное государство, конфедерация.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1)  верно только А</a:t>
            </a:r>
          </a:p>
          <a:p>
            <a:pPr>
              <a:buNone/>
            </a:pPr>
            <a:r>
              <a:rPr lang="ru-RU" dirty="0" smtClean="0"/>
              <a:t>2)  верно только Б</a:t>
            </a:r>
          </a:p>
          <a:p>
            <a:pPr>
              <a:buNone/>
            </a:pPr>
            <a:r>
              <a:rPr lang="ru-RU" dirty="0" smtClean="0"/>
              <a:t>3)  верны оба суждения</a:t>
            </a:r>
          </a:p>
          <a:p>
            <a:pPr>
              <a:buNone/>
            </a:pPr>
            <a:r>
              <a:rPr lang="ru-RU" dirty="0" smtClean="0"/>
              <a:t>4)  оба суждения неверны</a:t>
            </a:r>
          </a:p>
          <a:p>
            <a:pPr>
              <a:buNone/>
            </a:pPr>
            <a:r>
              <a:rPr lang="ru-RU" b="1" dirty="0" smtClean="0"/>
              <a:t>Пояснение. </a:t>
            </a:r>
            <a:r>
              <a:rPr lang="ru-RU" dirty="0" smtClean="0"/>
              <a:t>Основные формы правления: монархия и республика. Основные формы государственно-территориального устройства: унитарное и федеративное государства и конфедерация.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Правильный ответ указан под номером 3.</a:t>
            </a:r>
          </a:p>
          <a:p>
            <a:pPr marL="514350" indent="-514350" algn="just">
              <a:buNone/>
            </a:pPr>
            <a:endParaRPr lang="ru-RU" b="1" dirty="0" smtClean="0"/>
          </a:p>
          <a:p>
            <a:pPr marL="0" indent="0" algn="just">
              <a:buNone/>
            </a:pPr>
            <a:endParaRPr lang="ru-RU" b="1" dirty="0" smtClean="0"/>
          </a:p>
          <a:p>
            <a:pPr>
              <a:buNone/>
            </a:pPr>
            <a:endParaRPr lang="ru-RU" dirty="0" smtClean="0"/>
          </a:p>
          <a:p>
            <a:pPr marL="0" indent="0" algn="just">
              <a:buNone/>
            </a:pPr>
            <a:endParaRPr lang="ru-RU" b="1" dirty="0"/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3863935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Станция «Географическая»</a:t>
            </a:r>
            <a:b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Задание № 16</a:t>
            </a:r>
            <a:b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ru-RU" sz="28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417638"/>
            <a:ext cx="8363272" cy="5440362"/>
          </a:xfrm>
        </p:spPr>
        <p:txBody>
          <a:bodyPr>
            <a:normAutofit fontScale="77500" lnSpcReduction="20000"/>
          </a:bodyPr>
          <a:lstStyle/>
          <a:p>
            <a:pPr marL="514350" indent="-514350" algn="just">
              <a:buNone/>
            </a:pPr>
            <a:endParaRPr lang="ru-RU" b="1" dirty="0" smtClean="0"/>
          </a:p>
          <a:p>
            <a:pPr>
              <a:buNone/>
            </a:pPr>
            <a:r>
              <a:rPr lang="ru-RU" dirty="0" smtClean="0"/>
              <a:t>Какие термины относятся к понятию «правонарушение»? Укажите цифру, под которой находится верный ответ.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1)  деяние, виновность, общественная опасность</a:t>
            </a:r>
          </a:p>
          <a:p>
            <a:pPr>
              <a:buNone/>
            </a:pPr>
            <a:r>
              <a:rPr lang="ru-RU" dirty="0" smtClean="0"/>
              <a:t>2)  высшая юридическая сила, всенародное голосование</a:t>
            </a:r>
          </a:p>
          <a:p>
            <a:pPr>
              <a:buNone/>
            </a:pPr>
            <a:r>
              <a:rPr lang="ru-RU" dirty="0" smtClean="0"/>
              <a:t>3)  договор, право собственности, возмещение ущерба</a:t>
            </a:r>
          </a:p>
          <a:p>
            <a:pPr>
              <a:buNone/>
            </a:pPr>
            <a:r>
              <a:rPr lang="ru-RU" dirty="0" smtClean="0"/>
              <a:t>4)  правовой обычай, судебный прецедент</a:t>
            </a:r>
          </a:p>
          <a:p>
            <a:pPr>
              <a:buNone/>
            </a:pPr>
            <a:r>
              <a:rPr lang="ru-RU" b="1" dirty="0" smtClean="0"/>
              <a:t>Пояснение. </a:t>
            </a:r>
            <a:r>
              <a:rPr lang="ru-RU" dirty="0" smtClean="0"/>
              <a:t>Правонарушение  — виновное противоправное деяние (действие или бездействие), противоречащее требованиям правовых норм и совершенное </a:t>
            </a:r>
            <a:r>
              <a:rPr lang="ru-RU" dirty="0" err="1" smtClean="0"/>
              <a:t>праводееспособным</a:t>
            </a:r>
            <a:r>
              <a:rPr lang="ru-RU" dirty="0" smtClean="0"/>
              <a:t> (</a:t>
            </a:r>
            <a:r>
              <a:rPr lang="ru-RU" dirty="0" err="1" smtClean="0"/>
              <a:t>деликтоспособным</a:t>
            </a:r>
            <a:r>
              <a:rPr lang="ru-RU" dirty="0" smtClean="0"/>
              <a:t>) лицом или лицами. Влечет за собой юридическую ответственность.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Правильный ответ указан под номером 1.</a:t>
            </a:r>
          </a:p>
          <a:p>
            <a:pPr marL="0" indent="0" algn="just">
              <a:buNone/>
            </a:pPr>
            <a:endParaRPr lang="ru-RU" b="1" dirty="0" smtClean="0"/>
          </a:p>
          <a:p>
            <a:pPr>
              <a:buNone/>
            </a:pPr>
            <a:endParaRPr lang="ru-RU" dirty="0" smtClean="0"/>
          </a:p>
          <a:p>
            <a:pPr marL="0" indent="0" algn="just">
              <a:buNone/>
            </a:pPr>
            <a:endParaRPr lang="ru-RU" b="1" dirty="0"/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3863935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Станция «Географическая»</a:t>
            </a:r>
            <a:b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Задание № 17</a:t>
            </a:r>
            <a:b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ru-RU" sz="28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417638"/>
            <a:ext cx="8363272" cy="5440362"/>
          </a:xfrm>
        </p:spPr>
        <p:txBody>
          <a:bodyPr>
            <a:normAutofit fontScale="85000" lnSpcReduction="20000"/>
          </a:bodyPr>
          <a:lstStyle/>
          <a:p>
            <a:pPr marL="514350" indent="-514350" algn="just">
              <a:buNone/>
            </a:pPr>
            <a:endParaRPr lang="ru-RU" b="1" dirty="0" smtClean="0"/>
          </a:p>
          <a:p>
            <a:pPr>
              <a:buNone/>
            </a:pPr>
            <a:r>
              <a:rPr lang="ru-RU" dirty="0" smtClean="0"/>
              <a:t>Конституционная обязанность гражданина РФ  —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1)  участие в судебных заседаниях в качестве присяжного заседателя</a:t>
            </a:r>
          </a:p>
          <a:p>
            <a:pPr>
              <a:buNone/>
            </a:pPr>
            <a:r>
              <a:rPr lang="ru-RU" dirty="0" smtClean="0"/>
              <a:t>2)  уплата налогов</a:t>
            </a:r>
          </a:p>
          <a:p>
            <a:pPr>
              <a:buNone/>
            </a:pPr>
            <a:r>
              <a:rPr lang="ru-RU" dirty="0" smtClean="0"/>
              <a:t>3)  участие в выборах</a:t>
            </a:r>
          </a:p>
          <a:p>
            <a:pPr>
              <a:buNone/>
            </a:pPr>
            <a:r>
              <a:rPr lang="ru-RU" dirty="0" smtClean="0"/>
              <a:t>4)  обращение в государственные органы</a:t>
            </a:r>
          </a:p>
          <a:p>
            <a:pPr>
              <a:buNone/>
            </a:pPr>
            <a:r>
              <a:rPr lang="ru-RU" b="1" dirty="0" smtClean="0"/>
              <a:t>Пояснение. </a:t>
            </a:r>
            <a:r>
              <a:rPr lang="ru-RU" dirty="0" smtClean="0"/>
              <a:t>Конституционная обязанность гражданина РФ  — уплата налогов. Статья 57 Конституции РФ обязывает каждого платить законно установленные налоги и сборы. Все остальное  — это права, а не обязанности.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endParaRPr lang="ru-RU" dirty="0" smtClean="0"/>
          </a:p>
          <a:p>
            <a:pPr marL="0" indent="0" algn="just">
              <a:buNone/>
            </a:pPr>
            <a:endParaRPr lang="ru-RU" b="1" dirty="0" smtClean="0"/>
          </a:p>
          <a:p>
            <a:pPr>
              <a:buNone/>
            </a:pPr>
            <a:endParaRPr lang="ru-RU" dirty="0" smtClean="0"/>
          </a:p>
          <a:p>
            <a:pPr marL="0" indent="0" algn="just">
              <a:buNone/>
            </a:pPr>
            <a:endParaRPr lang="ru-RU" b="1" dirty="0"/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3863935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Станция «Географическая»</a:t>
            </a:r>
            <a:b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Задание № 18</a:t>
            </a:r>
            <a:b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ru-RU" sz="28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417638"/>
            <a:ext cx="8363272" cy="5440362"/>
          </a:xfrm>
        </p:spPr>
        <p:txBody>
          <a:bodyPr>
            <a:normAutofit fontScale="62500" lnSpcReduction="20000"/>
          </a:bodyPr>
          <a:lstStyle/>
          <a:p>
            <a:pPr marL="514350" indent="-514350" algn="just">
              <a:buNone/>
            </a:pPr>
            <a:endParaRPr lang="ru-RU" b="1" dirty="0" smtClean="0"/>
          </a:p>
          <a:p>
            <a:pPr>
              <a:buNone/>
            </a:pPr>
            <a:r>
              <a:rPr lang="ru-RU" dirty="0" smtClean="0"/>
              <a:t>Верны ли следующие суждения о правонарушении?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А. Правонарушение может выражаться в действиях или бездействии человека или группы лиц.</a:t>
            </a:r>
          </a:p>
          <a:p>
            <a:pPr>
              <a:buNone/>
            </a:pPr>
            <a:r>
              <a:rPr lang="ru-RU" dirty="0" smtClean="0"/>
              <a:t>Б. Правонарушение связано с антиобщественным поведением, причиняет вред людям, государству и обществу в целом.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1)  верно только А</a:t>
            </a:r>
          </a:p>
          <a:p>
            <a:pPr>
              <a:buNone/>
            </a:pPr>
            <a:r>
              <a:rPr lang="ru-RU" dirty="0" smtClean="0"/>
              <a:t>2)  верно только Б</a:t>
            </a:r>
          </a:p>
          <a:p>
            <a:pPr>
              <a:buNone/>
            </a:pPr>
            <a:r>
              <a:rPr lang="ru-RU" dirty="0" smtClean="0"/>
              <a:t>3)  верны оба суждения</a:t>
            </a:r>
          </a:p>
          <a:p>
            <a:pPr>
              <a:buNone/>
            </a:pPr>
            <a:r>
              <a:rPr lang="ru-RU" dirty="0" smtClean="0"/>
              <a:t>4)  оба суждения неверны</a:t>
            </a:r>
          </a:p>
          <a:p>
            <a:pPr>
              <a:buNone/>
            </a:pPr>
            <a:r>
              <a:rPr lang="ru-RU" b="1" dirty="0" smtClean="0"/>
              <a:t>Пояснение. </a:t>
            </a:r>
            <a:r>
              <a:rPr lang="ru-RU" dirty="0" smtClean="0"/>
              <a:t>Правонарушение  — виновное противоправное деяние (действие или бездействие), противоречащее требованиям правовых норм и совершенное </a:t>
            </a:r>
            <a:r>
              <a:rPr lang="ru-RU" dirty="0" err="1" smtClean="0"/>
              <a:t>праводееспособным</a:t>
            </a:r>
            <a:r>
              <a:rPr lang="ru-RU" dirty="0" smtClean="0"/>
              <a:t> (</a:t>
            </a:r>
            <a:r>
              <a:rPr lang="ru-RU" dirty="0" err="1" smtClean="0"/>
              <a:t>деликтоспособным</a:t>
            </a:r>
            <a:r>
              <a:rPr lang="ru-RU" dirty="0" smtClean="0"/>
              <a:t>) лицом или лицами. Влечет за собой юридическую ответственность.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endParaRPr lang="ru-RU" dirty="0" smtClean="0"/>
          </a:p>
          <a:p>
            <a:pPr marL="0" indent="0" algn="just">
              <a:buNone/>
            </a:pPr>
            <a:endParaRPr lang="ru-RU" b="1" dirty="0" smtClean="0"/>
          </a:p>
          <a:p>
            <a:pPr>
              <a:buNone/>
            </a:pPr>
            <a:endParaRPr lang="ru-RU" dirty="0" smtClean="0"/>
          </a:p>
          <a:p>
            <a:pPr marL="0" indent="0" algn="just">
              <a:buNone/>
            </a:pPr>
            <a:endParaRPr lang="ru-RU" b="1" dirty="0"/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3863935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Станция «Географическая»</a:t>
            </a:r>
            <a:b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Задание № 15</a:t>
            </a:r>
            <a:b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ru-RU" sz="28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417638"/>
            <a:ext cx="8363272" cy="5440362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Установите соответствие между примерами и видами потребностей человека: к каждому элементу, данному в первом столбце, подберите элемент из второго столбца.</a:t>
            </a:r>
          </a:p>
          <a:p>
            <a:pPr>
              <a:buNone/>
            </a:pPr>
            <a:r>
              <a:rPr lang="ru-RU" dirty="0" smtClean="0"/>
              <a:t>ПРИМЕРЫ</a:t>
            </a:r>
          </a:p>
          <a:p>
            <a:pPr>
              <a:buNone/>
            </a:pPr>
            <a:r>
              <a:rPr lang="ru-RU" dirty="0" smtClean="0"/>
              <a:t>А)  реализация своих способностей</a:t>
            </a:r>
          </a:p>
          <a:p>
            <a:pPr>
              <a:buNone/>
            </a:pPr>
            <a:r>
              <a:rPr lang="ru-RU" dirty="0" smtClean="0"/>
              <a:t>Б)  самосохранение</a:t>
            </a:r>
          </a:p>
          <a:p>
            <a:pPr>
              <a:buNone/>
            </a:pPr>
            <a:r>
              <a:rPr lang="ru-RU" dirty="0" smtClean="0"/>
              <a:t>В)  достижение карьерного роста</a:t>
            </a:r>
          </a:p>
          <a:p>
            <a:pPr>
              <a:buNone/>
            </a:pPr>
            <a:r>
              <a:rPr lang="ru-RU" dirty="0" smtClean="0"/>
              <a:t>Г)  защита от холода</a:t>
            </a:r>
          </a:p>
          <a:p>
            <a:pPr>
              <a:buNone/>
            </a:pPr>
            <a:r>
              <a:rPr lang="ru-RU" dirty="0" smtClean="0"/>
              <a:t>Д)  общение с друзьями</a:t>
            </a:r>
          </a:p>
          <a:p>
            <a:pPr>
              <a:buNone/>
            </a:pPr>
            <a:r>
              <a:rPr lang="ru-RU" dirty="0" smtClean="0"/>
              <a:t>ВИДЫ ПОТРЕБНОСТЕЙ ЧЕЛОВЕКА</a:t>
            </a:r>
          </a:p>
          <a:p>
            <a:pPr>
              <a:buNone/>
            </a:pPr>
            <a:r>
              <a:rPr lang="ru-RU" dirty="0" smtClean="0"/>
              <a:t>1)  социальные</a:t>
            </a:r>
          </a:p>
          <a:p>
            <a:pPr>
              <a:buNone/>
            </a:pPr>
            <a:r>
              <a:rPr lang="ru-RU" dirty="0" smtClean="0"/>
              <a:t>2)  биологические</a:t>
            </a:r>
          </a:p>
          <a:p>
            <a:pPr>
              <a:buNone/>
            </a:pPr>
            <a:r>
              <a:rPr lang="ru-RU" dirty="0" smtClean="0"/>
              <a:t>Запишите в ответ цифры, расположив их в порядке, соответствующем буквам: </a:t>
            </a:r>
          </a:p>
          <a:p>
            <a:pPr>
              <a:buNone/>
            </a:pPr>
            <a:r>
              <a:rPr lang="ru-RU" dirty="0" smtClean="0"/>
              <a:t>АБВГД     </a:t>
            </a:r>
          </a:p>
          <a:p>
            <a:pPr>
              <a:buNone/>
            </a:pPr>
            <a:r>
              <a:rPr lang="ru-RU" b="1" dirty="0" smtClean="0"/>
              <a:t>Пояснение. </a:t>
            </a:r>
            <a:r>
              <a:rPr lang="ru-RU" dirty="0" smtClean="0"/>
              <a:t>Виды потребностей: материальные; биологические; социальные; духовные; этические; эстетические и т. д.</a:t>
            </a:r>
          </a:p>
          <a:p>
            <a:pPr>
              <a:buNone/>
            </a:pPr>
            <a:r>
              <a:rPr lang="ru-RU" dirty="0" smtClean="0"/>
              <a:t>А)  реализация своих способностей  — социальные.</a:t>
            </a:r>
          </a:p>
          <a:p>
            <a:pPr>
              <a:buNone/>
            </a:pPr>
            <a:r>
              <a:rPr lang="ru-RU" dirty="0" smtClean="0"/>
              <a:t>Б)  самосохранение  — биологические.</a:t>
            </a:r>
          </a:p>
          <a:p>
            <a:pPr>
              <a:buNone/>
            </a:pPr>
            <a:r>
              <a:rPr lang="ru-RU" dirty="0" smtClean="0"/>
              <a:t>В)  достижение карьерного роста  — социальные.</a:t>
            </a:r>
          </a:p>
          <a:p>
            <a:pPr>
              <a:buNone/>
            </a:pPr>
            <a:r>
              <a:rPr lang="ru-RU" dirty="0" smtClean="0"/>
              <a:t>Г)  защита от холода  — биологические.</a:t>
            </a:r>
          </a:p>
          <a:p>
            <a:pPr>
              <a:buNone/>
            </a:pPr>
            <a:r>
              <a:rPr lang="ru-RU" dirty="0" smtClean="0"/>
              <a:t>Д)  общение с друзьями  — социальные.</a:t>
            </a:r>
          </a:p>
          <a:p>
            <a:pPr marL="0" indent="0" algn="just">
              <a:buNone/>
            </a:pPr>
            <a:endParaRPr lang="ru-RU" b="1" dirty="0"/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3863935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Станция «Географическая»</a:t>
            </a:r>
            <a:b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Задание № 19</a:t>
            </a:r>
            <a:b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ru-RU" sz="28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417638"/>
            <a:ext cx="8363272" cy="544036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Ксения живет с родителями и сестрой. Она учится в 5 классе. Сравните две малые группы: семью и школьный класс. Выберите и запишите в первую колонку таблицы порядковые номера черт сходства, а во вторую колонку  — порядковые номера черт отличия: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1)  наличие особых норм поведения</a:t>
            </a:r>
          </a:p>
          <a:p>
            <a:pPr>
              <a:buNone/>
            </a:pPr>
            <a:r>
              <a:rPr lang="ru-RU" dirty="0" smtClean="0"/>
              <a:t>2)  личные контакты членов группы</a:t>
            </a:r>
          </a:p>
          <a:p>
            <a:pPr>
              <a:buNone/>
            </a:pPr>
            <a:r>
              <a:rPr lang="ru-RU" dirty="0" smtClean="0"/>
              <a:t>3)  отношения родства</a:t>
            </a:r>
          </a:p>
          <a:p>
            <a:pPr>
              <a:buNone/>
            </a:pPr>
            <a:r>
              <a:rPr lang="ru-RU" dirty="0" smtClean="0"/>
              <a:t>4)  общий быт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b="1" dirty="0" smtClean="0"/>
              <a:t>Пояснение. </a:t>
            </a:r>
            <a:r>
              <a:rPr lang="ru-RU" dirty="0" smtClean="0"/>
              <a:t>Сходства: наличие особых норм поведения; личные контакты членов группы.</a:t>
            </a:r>
          </a:p>
          <a:p>
            <a:pPr>
              <a:buNone/>
            </a:pPr>
            <a:r>
              <a:rPr lang="ru-RU" dirty="0" smtClean="0"/>
              <a:t>Отличия: отношения родства (есть только в семье); общий быт (есть только в семье).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endParaRPr lang="ru-RU" dirty="0" smtClean="0"/>
          </a:p>
          <a:p>
            <a:pPr marL="0" indent="0" algn="just">
              <a:buNone/>
            </a:pPr>
            <a:endParaRPr lang="ru-RU" b="1" dirty="0"/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3863935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 smtClean="0"/>
              <a:t>Экзаменационный вариант работы включает в себя 24 задания: 16 заданий с кратким ответом и 8 заданий с развёрнутым ответом. </a:t>
            </a:r>
            <a:endParaRPr lang="ru-RU" sz="28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К каждому  заданию  </a:t>
            </a:r>
            <a:r>
              <a:rPr lang="ru-RU" b="1" dirty="0" smtClean="0"/>
              <a:t>2–4, 7–11, 13, 14, 16–18 </a:t>
            </a:r>
            <a:r>
              <a:rPr lang="ru-RU" dirty="0" smtClean="0"/>
              <a:t>предлагаются 4 варианта ответа , из которых только один правильный.</a:t>
            </a:r>
          </a:p>
          <a:p>
            <a:pPr>
              <a:buNone/>
            </a:pPr>
            <a:r>
              <a:rPr lang="ru-RU" b="1" dirty="0" smtClean="0"/>
              <a:t>   </a:t>
            </a:r>
          </a:p>
          <a:p>
            <a:pPr>
              <a:buNone/>
            </a:pPr>
            <a:r>
              <a:rPr lang="ru-RU" dirty="0" smtClean="0"/>
              <a:t>Задание считается выполненным верно, если участник экзамена записал номер правильного ответа.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487602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Станция «Географическая»</a:t>
            </a:r>
            <a:b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Задание № 20</a:t>
            </a:r>
            <a:b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dirty="0" smtClean="0"/>
              <a:t>Запишите слово, пропущенное в таблице.</a:t>
            </a:r>
            <a:br>
              <a:rPr lang="ru-RU" sz="2400" dirty="0" smtClean="0"/>
            </a:br>
            <a:r>
              <a:rPr lang="ru-RU" sz="2400" dirty="0" smtClean="0"/>
              <a:t> </a:t>
            </a:r>
            <a:br>
              <a:rPr lang="ru-RU" sz="2400" dirty="0" smtClean="0"/>
            </a:b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ru-RU" sz="28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417638"/>
            <a:ext cx="8363272" cy="5440362"/>
          </a:xfrm>
        </p:spPr>
        <p:txBody>
          <a:bodyPr>
            <a:normAutofit/>
          </a:bodyPr>
          <a:lstStyle/>
          <a:p>
            <a:pPr>
              <a:buNone/>
            </a:pPr>
            <a:endParaRPr lang="ru-RU" dirty="0" smtClean="0"/>
          </a:p>
          <a:p>
            <a:pPr marL="0" indent="0" algn="just">
              <a:buNone/>
            </a:pPr>
            <a:endParaRPr lang="ru-RU" b="1" dirty="0" smtClean="0"/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endParaRPr lang="ru-RU" b="1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524000" y="1397000"/>
          <a:ext cx="6096000" cy="1925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ТИПЫ ОБЩЕСТВА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ОСНОВЫ ЭКОНОМИКИ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……….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Сельское хозяйство, экстенсивные технологии, коллективный труд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Индустриальное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Массовое промышленное производство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863935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Задание считается невыполненным в следующих случаях:</a:t>
            </a: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ru-RU" sz="28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5257800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ru-RU" dirty="0" smtClean="0"/>
              <a:t>Записан номер неправильного ответа;            </a:t>
            </a:r>
          </a:p>
          <a:p>
            <a:pPr marL="514350" indent="-514350">
              <a:buAutoNum type="arabicPeriod"/>
            </a:pPr>
            <a:r>
              <a:rPr lang="ru-RU" dirty="0" smtClean="0"/>
              <a:t>Записаны номера двух и более ответов, даже если среди них указан и номер правильного ответа.</a:t>
            </a:r>
          </a:p>
          <a:p>
            <a:pPr marL="514350" indent="-514350">
              <a:buAutoNum type="arabicPeriod"/>
            </a:pPr>
            <a:r>
              <a:rPr lang="ru-RU" dirty="0" smtClean="0"/>
              <a:t>Номер ответа не записан.</a:t>
            </a:r>
          </a:p>
          <a:p>
            <a:pPr marL="514350" indent="-514350">
              <a:buNone/>
            </a:pPr>
            <a:r>
              <a:rPr lang="ru-RU" dirty="0" smtClean="0"/>
              <a:t>В заданиях </a:t>
            </a:r>
            <a:r>
              <a:rPr lang="ru-RU" b="1" dirty="0" smtClean="0"/>
              <a:t>15 и 19 </a:t>
            </a:r>
            <a:r>
              <a:rPr lang="ru-RU" dirty="0" smtClean="0"/>
              <a:t>ответ даётся в виде последовательности цифр, записанных без пробелов и разделительных символов. В задании </a:t>
            </a:r>
            <a:r>
              <a:rPr lang="ru-RU" b="1" dirty="0" smtClean="0"/>
              <a:t>20 </a:t>
            </a:r>
            <a:r>
              <a:rPr lang="ru-RU" dirty="0" smtClean="0"/>
              <a:t>ответ даётся в виде слов или словосочетания.</a:t>
            </a:r>
            <a:endParaRPr lang="ru-RU" dirty="0"/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2455152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Почему очень важно выполнить 16 заданий с кратким ответом?</a:t>
            </a:r>
            <a:b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ru-RU" sz="28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52578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Доля блока достаточно весомая, 45,9 %, т.е. почти половина. А времени  на них тратится меньше половины. </a:t>
            </a:r>
          </a:p>
          <a:p>
            <a:pPr marL="0" indent="0">
              <a:buNone/>
            </a:pPr>
            <a:r>
              <a:rPr lang="ru-RU" dirty="0" smtClean="0"/>
              <a:t>Уровень сложности базовый, невысокий.</a:t>
            </a:r>
          </a:p>
          <a:p>
            <a:pPr marL="0" indent="0">
              <a:buNone/>
            </a:pPr>
            <a:r>
              <a:rPr lang="ru-RU" dirty="0" smtClean="0"/>
              <a:t>КПД в пользу учащихся.</a:t>
            </a:r>
          </a:p>
          <a:p>
            <a:pPr marL="0" indent="0">
              <a:buNone/>
            </a:pPr>
            <a:r>
              <a:rPr lang="ru-RU" dirty="0" smtClean="0"/>
              <a:t>Минимально затрачивая время, можно добиться большого эффекта.</a:t>
            </a:r>
          </a:p>
          <a:p>
            <a:pPr marL="0" indent="0">
              <a:buNone/>
            </a:pPr>
            <a:r>
              <a:rPr lang="ru-RU" dirty="0" smtClean="0"/>
              <a:t>Оставить время на выполнение более сложных заданий.</a:t>
            </a:r>
          </a:p>
          <a:p>
            <a:pPr marL="0" indent="0">
              <a:buNone/>
            </a:pPr>
            <a:r>
              <a:rPr lang="ru-RU" dirty="0" smtClean="0"/>
              <a:t>Получить положительную оценку, перешагнув порог 14 баллов.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659071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Разбор заданий с кратким ответом    </a:t>
            </a:r>
            <a:r>
              <a:rPr lang="ru-RU" sz="2800" b="1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b="1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ru-RU" sz="28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417638"/>
            <a:ext cx="8363272" cy="5440362"/>
          </a:xfrm>
        </p:spPr>
        <p:txBody>
          <a:bodyPr>
            <a:normAutofit fontScale="77500" lnSpcReduction="20000"/>
          </a:bodyPr>
          <a:lstStyle/>
          <a:p>
            <a:pPr marL="514350" indent="-514350" algn="just">
              <a:buNone/>
            </a:pPr>
            <a:r>
              <a:rPr lang="ru-RU" dirty="0" smtClean="0"/>
              <a:t>Задание № 2</a:t>
            </a:r>
          </a:p>
          <a:p>
            <a:pPr marL="514350" indent="-514350" algn="just">
              <a:buNone/>
            </a:pPr>
            <a:endParaRPr lang="ru-RU" b="1" dirty="0" smtClean="0"/>
          </a:p>
          <a:p>
            <a:pPr marL="0" indent="0" algn="just">
              <a:buNone/>
            </a:pPr>
            <a:endParaRPr lang="ru-RU" b="1" dirty="0"/>
          </a:p>
          <a:p>
            <a:pPr>
              <a:buNone/>
            </a:pPr>
            <a:r>
              <a:rPr lang="ru-RU" dirty="0" smtClean="0"/>
              <a:t>Страна А оказала гуманитарную помощь стране Z, пострадавшей во время наводнения. Взаимодействие каких сфер общества иллюстрирует данный пример?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1)  политической и экономической </a:t>
            </a:r>
          </a:p>
          <a:p>
            <a:pPr>
              <a:buNone/>
            </a:pPr>
            <a:r>
              <a:rPr lang="ru-RU" dirty="0" smtClean="0"/>
              <a:t>2)  экономической и социальной </a:t>
            </a:r>
          </a:p>
          <a:p>
            <a:pPr>
              <a:buNone/>
            </a:pPr>
            <a:r>
              <a:rPr lang="ru-RU" dirty="0" smtClean="0"/>
              <a:t>3)  экономической и духовной</a:t>
            </a:r>
          </a:p>
          <a:p>
            <a:pPr>
              <a:buNone/>
            </a:pPr>
            <a:r>
              <a:rPr lang="ru-RU" dirty="0" smtClean="0"/>
              <a:t>4)  политической и социальной</a:t>
            </a:r>
          </a:p>
          <a:p>
            <a:pPr>
              <a:buNone/>
            </a:pPr>
            <a:r>
              <a:rPr lang="ru-RU" b="1" dirty="0" smtClean="0"/>
              <a:t>Пояснение. </a:t>
            </a:r>
            <a:r>
              <a:rPr lang="ru-RU" dirty="0" smtClean="0"/>
              <a:t>Взаимоотношения между странами  — политическая сфера, гуманитарная помощь  — социальная сфера.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219099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Станция «Географическая»</a:t>
            </a:r>
            <a:b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Задание № 3</a:t>
            </a:r>
            <a:b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ru-RU" sz="28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417638"/>
            <a:ext cx="8363272" cy="544036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По окончании 9 класса общеобразовательной школы Костя</a:t>
            </a:r>
          </a:p>
          <a:p>
            <a:pPr>
              <a:buNone/>
            </a:pPr>
            <a:r>
              <a:rPr lang="ru-RU" dirty="0" smtClean="0"/>
              <a:t>поступил в 10 класс гимназии. Он с удовольствием учится, участвует</a:t>
            </a:r>
          </a:p>
          <a:p>
            <a:pPr>
              <a:buNone/>
            </a:pPr>
            <a:r>
              <a:rPr lang="ru-RU" dirty="0" smtClean="0"/>
              <a:t>в спектаклях гимназического театра. На какой ступени образования</a:t>
            </a:r>
          </a:p>
          <a:p>
            <a:pPr>
              <a:buNone/>
            </a:pPr>
            <a:r>
              <a:rPr lang="ru-RU" dirty="0" smtClean="0"/>
              <a:t>находится Костя?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1)  основное общее образование</a:t>
            </a:r>
          </a:p>
          <a:p>
            <a:pPr>
              <a:buNone/>
            </a:pPr>
            <a:r>
              <a:rPr lang="ru-RU" dirty="0" smtClean="0"/>
              <a:t>2)  среднее общее образование</a:t>
            </a:r>
          </a:p>
          <a:p>
            <a:pPr>
              <a:buNone/>
            </a:pPr>
            <a:r>
              <a:rPr lang="ru-RU" dirty="0" smtClean="0"/>
              <a:t>3)  среднее профессиональное образование</a:t>
            </a:r>
          </a:p>
          <a:p>
            <a:pPr>
              <a:buNone/>
            </a:pPr>
            <a:r>
              <a:rPr lang="ru-RU" dirty="0" smtClean="0"/>
              <a:t>4)  дополнительное образование</a:t>
            </a:r>
          </a:p>
          <a:p>
            <a:pPr>
              <a:buNone/>
            </a:pPr>
            <a:r>
              <a:rPr lang="ru-RU" b="1" dirty="0" smtClean="0"/>
              <a:t>Пояснение. </a:t>
            </a:r>
            <a:r>
              <a:rPr lang="ru-RU" dirty="0" smtClean="0"/>
              <a:t>Основное общее образование  — 1−9 классы; среднее общее образование  — 10−11 классы; среднее профессиональное образование  — после окончания основного общего обучение в среднетехнических учебных заведениях; дополнительное образование  — занятие в кружках, музыкальных школах параллельно с основным образованием.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315427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Станция «Географическая»</a:t>
            </a:r>
            <a:b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Задание № 4</a:t>
            </a:r>
            <a:b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ru-RU" sz="28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417638"/>
            <a:ext cx="8363272" cy="5440362"/>
          </a:xfrm>
        </p:spPr>
        <p:txBody>
          <a:bodyPr>
            <a:normAutofit fontScale="62500" lnSpcReduction="20000"/>
          </a:bodyPr>
          <a:lstStyle/>
          <a:p>
            <a:pPr marL="514350" indent="-514350" algn="just">
              <a:buNone/>
            </a:pPr>
            <a:endParaRPr lang="ru-RU" b="1" dirty="0" smtClean="0"/>
          </a:p>
          <a:p>
            <a:pPr marL="0" indent="0" algn="just">
              <a:buNone/>
            </a:pPr>
            <a:endParaRPr lang="ru-RU" b="1" dirty="0" smtClean="0"/>
          </a:p>
          <a:p>
            <a:pPr>
              <a:buNone/>
            </a:pPr>
            <a:r>
              <a:rPr lang="ru-RU" dirty="0" smtClean="0"/>
              <a:t>Верны ли следующие суждения о деятельности?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А.  Деятельность предполагает достижение определенной цели. </a:t>
            </a:r>
          </a:p>
          <a:p>
            <a:pPr>
              <a:buNone/>
            </a:pPr>
            <a:r>
              <a:rPr lang="ru-RU" dirty="0" smtClean="0"/>
              <a:t>Б.  Любая деятельность человека имеет творческий характер.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1)  верно только А</a:t>
            </a:r>
          </a:p>
          <a:p>
            <a:pPr>
              <a:buNone/>
            </a:pPr>
            <a:r>
              <a:rPr lang="ru-RU" dirty="0" smtClean="0"/>
              <a:t>2)  верно только Б</a:t>
            </a:r>
          </a:p>
          <a:p>
            <a:pPr>
              <a:buNone/>
            </a:pPr>
            <a:r>
              <a:rPr lang="ru-RU" dirty="0" smtClean="0"/>
              <a:t>3)  верны оба суждения</a:t>
            </a:r>
          </a:p>
          <a:p>
            <a:pPr>
              <a:buNone/>
            </a:pPr>
            <a:r>
              <a:rPr lang="ru-RU" dirty="0" smtClean="0"/>
              <a:t>4)  оба суждения неверны</a:t>
            </a:r>
          </a:p>
          <a:p>
            <a:pPr>
              <a:buNone/>
            </a:pPr>
            <a:r>
              <a:rPr lang="ru-RU" b="1" dirty="0" smtClean="0"/>
              <a:t>Пояснение. </a:t>
            </a:r>
            <a:r>
              <a:rPr lang="ru-RU" dirty="0" smtClean="0"/>
              <a:t>А.  Деятельность предполагает достижение определенной цели. </a:t>
            </a:r>
            <a:r>
              <a:rPr lang="ru-RU" i="1" dirty="0" smtClean="0"/>
              <a:t>Да, верно.</a:t>
            </a:r>
            <a:r>
              <a:rPr lang="ru-RU" dirty="0" smtClean="0"/>
              <a:t> Деятельность человека предполагает </a:t>
            </a:r>
            <a:r>
              <a:rPr lang="ru-RU" dirty="0" err="1" smtClean="0"/>
              <a:t>целеполагание</a:t>
            </a:r>
            <a:r>
              <a:rPr lang="ru-RU" dirty="0" smtClean="0"/>
              <a:t>. </a:t>
            </a:r>
          </a:p>
          <a:p>
            <a:pPr>
              <a:buNone/>
            </a:pPr>
            <a:r>
              <a:rPr lang="ru-RU" dirty="0" smtClean="0"/>
              <a:t>Б.  Любая деятельность человека имеет творческий характер. </a:t>
            </a:r>
            <a:r>
              <a:rPr lang="ru-RU" i="1" dirty="0" smtClean="0"/>
              <a:t>Нет, неверно.</a:t>
            </a:r>
            <a:r>
              <a:rPr lang="ru-RU" dirty="0" smtClean="0"/>
              <a:t> Не все виды деятельности связаны с созданием чего-то нового, ранее не существовавшего.</a:t>
            </a:r>
          </a:p>
          <a:p>
            <a:pPr>
              <a:buNone/>
            </a:pPr>
            <a:endParaRPr lang="ru-RU" dirty="0" smtClean="0"/>
          </a:p>
          <a:p>
            <a:pPr marL="0" indent="0" algn="just">
              <a:buNone/>
            </a:pPr>
            <a:endParaRPr lang="ru-RU" b="1" dirty="0"/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3863935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Станция «Географическая»</a:t>
            </a:r>
            <a:b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Задание № 7</a:t>
            </a:r>
            <a:b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ru-RU" sz="28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417638"/>
            <a:ext cx="8363272" cy="5440362"/>
          </a:xfrm>
        </p:spPr>
        <p:txBody>
          <a:bodyPr>
            <a:normAutofit fontScale="92500" lnSpcReduction="20000"/>
          </a:bodyPr>
          <a:lstStyle/>
          <a:p>
            <a:pPr marL="514350" indent="-514350" algn="just">
              <a:buNone/>
            </a:pPr>
            <a:endParaRPr lang="ru-RU" b="1" dirty="0" smtClean="0"/>
          </a:p>
          <a:p>
            <a:pPr>
              <a:buNone/>
            </a:pPr>
            <a:r>
              <a:rPr lang="ru-RU" dirty="0" smtClean="0"/>
              <a:t>Что произойдет с ценами на товары, если предложение их при прочих равных условиях возрастет?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1)  цены снизятся</a:t>
            </a:r>
          </a:p>
          <a:p>
            <a:pPr>
              <a:buNone/>
            </a:pPr>
            <a:r>
              <a:rPr lang="ru-RU" dirty="0" smtClean="0"/>
              <a:t>2)  цены останутся неизменными</a:t>
            </a:r>
          </a:p>
          <a:p>
            <a:pPr>
              <a:buNone/>
            </a:pPr>
            <a:r>
              <a:rPr lang="ru-RU" dirty="0" smtClean="0"/>
              <a:t>3)  цены возрастут</a:t>
            </a:r>
          </a:p>
          <a:p>
            <a:pPr>
              <a:buNone/>
            </a:pPr>
            <a:r>
              <a:rPr lang="ru-RU" dirty="0" smtClean="0"/>
              <a:t>4)  произойдет инфляционный скачок цен</a:t>
            </a:r>
          </a:p>
          <a:p>
            <a:pPr>
              <a:buNone/>
            </a:pPr>
            <a:r>
              <a:rPr lang="ru-RU" b="1" dirty="0" smtClean="0"/>
              <a:t>Пояснение. </a:t>
            </a:r>
            <a:r>
              <a:rPr lang="ru-RU" dirty="0" smtClean="0"/>
              <a:t>Увеличение предложения заставит продавцов снизить цены.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endParaRPr lang="ru-RU" dirty="0" smtClean="0"/>
          </a:p>
          <a:p>
            <a:pPr marL="0" indent="0" algn="just">
              <a:buNone/>
            </a:pPr>
            <a:endParaRPr lang="ru-RU" b="1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 marL="0" indent="0" algn="just">
              <a:buNone/>
            </a:pPr>
            <a:endParaRPr lang="ru-RU" b="1" dirty="0"/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3863935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Задание №8</a:t>
            </a: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ru-RU" sz="28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417638"/>
            <a:ext cx="8363272" cy="5440362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endParaRPr lang="ru-RU" b="1" dirty="0" smtClean="0"/>
          </a:p>
          <a:p>
            <a:pPr>
              <a:buNone/>
            </a:pPr>
            <a:r>
              <a:rPr lang="ru-RU" dirty="0" smtClean="0"/>
              <a:t>Цена букета роз  — 800 рублей. Какая функция денег отражена в данном примере?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1)  мера стоимости</a:t>
            </a:r>
          </a:p>
          <a:p>
            <a:pPr>
              <a:buNone/>
            </a:pPr>
            <a:r>
              <a:rPr lang="ru-RU" dirty="0" smtClean="0"/>
              <a:t>2)  средство платежа</a:t>
            </a:r>
          </a:p>
          <a:p>
            <a:pPr>
              <a:buNone/>
            </a:pPr>
            <a:r>
              <a:rPr lang="ru-RU" dirty="0" smtClean="0"/>
              <a:t>3)  мировые деньги</a:t>
            </a:r>
          </a:p>
          <a:p>
            <a:pPr>
              <a:buNone/>
            </a:pPr>
            <a:r>
              <a:rPr lang="ru-RU" dirty="0" smtClean="0"/>
              <a:t>4)  средство накопления</a:t>
            </a:r>
          </a:p>
          <a:p>
            <a:pPr>
              <a:buNone/>
            </a:pPr>
            <a:r>
              <a:rPr lang="ru-RU" b="1" dirty="0" smtClean="0"/>
              <a:t>Пояснение. </a:t>
            </a:r>
            <a:r>
              <a:rPr lang="ru-RU" dirty="0" smtClean="0"/>
              <a:t>Деньги проявляют себя через свои функции. Обычно выделяют такие функции денег как:</a:t>
            </a:r>
          </a:p>
          <a:p>
            <a:pPr>
              <a:buNone/>
            </a:pPr>
            <a:r>
              <a:rPr lang="ru-RU" dirty="0" smtClean="0"/>
              <a:t>Мера стоимости. Разнородные товары приравниваются и обмениваются между собой на основании цены (коэффициента обмена, стоимости этих товаров, выраженных в количестве денег). </a:t>
            </a:r>
          </a:p>
          <a:p>
            <a:pPr>
              <a:buNone/>
            </a:pPr>
            <a:r>
              <a:rPr lang="ru-RU" dirty="0" smtClean="0"/>
              <a:t>Средство обращения. Деньги используются в качестве посредника в обращении товаров. </a:t>
            </a:r>
          </a:p>
          <a:p>
            <a:pPr>
              <a:buNone/>
            </a:pPr>
            <a:r>
              <a:rPr lang="ru-RU" dirty="0" smtClean="0"/>
              <a:t>Средство платежа. Деньги используются при регистрации долгов и их уплаты. </a:t>
            </a:r>
          </a:p>
          <a:p>
            <a:pPr>
              <a:buNone/>
            </a:pPr>
            <a:r>
              <a:rPr lang="ru-RU" dirty="0" smtClean="0"/>
              <a:t>Средство накопления. Деньги, накопленные, но не использованные, позволяют переносить покупательную способность из настоящего в будущее. </a:t>
            </a:r>
          </a:p>
          <a:p>
            <a:pPr>
              <a:buNone/>
            </a:pPr>
            <a:r>
              <a:rPr lang="ru-RU" dirty="0" smtClean="0"/>
              <a:t>Мировые деньги. Внешнеторговые связи, международные займы, оказание услуг внешнему партнеру вызвали появление мировых денег. 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endParaRPr lang="ru-RU" dirty="0" smtClean="0"/>
          </a:p>
          <a:p>
            <a:pPr marL="0" indent="0" algn="just">
              <a:buNone/>
            </a:pPr>
            <a:endParaRPr lang="ru-RU" b="1" dirty="0" smtClean="0"/>
          </a:p>
          <a:p>
            <a:pPr marL="0" indent="0" algn="just">
              <a:buNone/>
            </a:pPr>
            <a:endParaRPr lang="ru-RU" b="1" dirty="0"/>
          </a:p>
          <a:p>
            <a:pPr marL="0" indent="0" algn="just">
              <a:buNone/>
            </a:pPr>
            <a:endParaRPr lang="ru-RU" b="1" dirty="0" smtClean="0"/>
          </a:p>
          <a:p>
            <a:pPr marL="0" indent="0" algn="just">
              <a:buNone/>
            </a:pPr>
            <a:endParaRPr lang="ru-RU" b="1" dirty="0" smtClean="0"/>
          </a:p>
          <a:p>
            <a:pPr marL="0" indent="0" algn="just">
              <a:buNone/>
            </a:pPr>
            <a:endParaRPr lang="ru-RU" b="1" dirty="0"/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43608" y="1628800"/>
            <a:ext cx="72728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3200" dirty="0"/>
          </a:p>
          <a:p>
            <a:endParaRPr lang="ru-RU" sz="3200" dirty="0"/>
          </a:p>
        </p:txBody>
      </p:sp>
    </p:spTree>
    <p:extLst>
      <p:ext uri="{BB962C8B-B14F-4D97-AF65-F5344CB8AC3E}">
        <p14:creationId xmlns="" xmlns:p14="http://schemas.microsoft.com/office/powerpoint/2010/main" val="2968598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</TotalTime>
  <Words>486</Words>
  <Application>Microsoft Office PowerPoint</Application>
  <PresentationFormat>Экран (4:3)</PresentationFormat>
  <Paragraphs>261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Тематика онлайн-семинара: Выполнение заданий с кратким ответом  по обществознанию. Подготовила:  Морозова Елена Григорьевна,  учитель истории и обществознания ГБОУ ООШ №2 г.о. Октябрьск. 2025 г.    </vt:lpstr>
      <vt:lpstr> Экзаменационный вариант работы включает в себя 24 задания: 16 заданий с кратким ответом и 8 заданий с развёрнутым ответом. </vt:lpstr>
      <vt:lpstr>Задание считается невыполненным в следующих случаях: </vt:lpstr>
      <vt:lpstr>Почему очень важно выполнить 16 заданий с кратким ответом? </vt:lpstr>
      <vt:lpstr>   Разбор заданий с кратким ответом        </vt:lpstr>
      <vt:lpstr>Станция «Географическая»   Задание № 3     </vt:lpstr>
      <vt:lpstr>Станция «Географическая»     Задание № 4     </vt:lpstr>
      <vt:lpstr>Станция «Географическая»     Задание № 7     </vt:lpstr>
      <vt:lpstr>     Задание №8      </vt:lpstr>
      <vt:lpstr>Станция «Географическая»     Задание № 9     </vt:lpstr>
      <vt:lpstr>Станция «Географическая»     Задание № 10     </vt:lpstr>
      <vt:lpstr>Станция «Географическая»     Задание № 11     </vt:lpstr>
      <vt:lpstr>Станция «Географическая»     Задание № 13     </vt:lpstr>
      <vt:lpstr>Станция «Географическая»     Задание № 14     </vt:lpstr>
      <vt:lpstr>Станция «Географическая»     Задание № 16     </vt:lpstr>
      <vt:lpstr>Станция «Географическая»     Задание № 17     </vt:lpstr>
      <vt:lpstr>Станция «Географическая»     Задание № 18     </vt:lpstr>
      <vt:lpstr>Станция «Географическая»     Задание № 15     </vt:lpstr>
      <vt:lpstr>Станция «Географическая»     Задание № 19     </vt:lpstr>
      <vt:lpstr>Станция «Географическая»     Задание № 20 Запишите слово, пропущенное в таблице.    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Лили</dc:creator>
  <cp:lastModifiedBy>Пользователь</cp:lastModifiedBy>
  <cp:revision>35</cp:revision>
  <dcterms:created xsi:type="dcterms:W3CDTF">2020-07-18T15:49:23Z</dcterms:created>
  <dcterms:modified xsi:type="dcterms:W3CDTF">2025-06-02T12:05:28Z</dcterms:modified>
</cp:coreProperties>
</file>