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handoutMasterIdLst>
    <p:handoutMasterId r:id="rId43"/>
  </p:handoutMasterIdLst>
  <p:sldIdLst>
    <p:sldId id="259" r:id="rId2"/>
    <p:sldId id="257" r:id="rId3"/>
    <p:sldId id="264" r:id="rId4"/>
    <p:sldId id="289" r:id="rId5"/>
    <p:sldId id="262" r:id="rId6"/>
    <p:sldId id="290" r:id="rId7"/>
    <p:sldId id="263" r:id="rId8"/>
    <p:sldId id="291" r:id="rId9"/>
    <p:sldId id="265" r:id="rId10"/>
    <p:sldId id="292" r:id="rId11"/>
    <p:sldId id="267" r:id="rId12"/>
    <p:sldId id="293" r:id="rId13"/>
    <p:sldId id="268" r:id="rId14"/>
    <p:sldId id="294" r:id="rId15"/>
    <p:sldId id="269" r:id="rId16"/>
    <p:sldId id="295" r:id="rId17"/>
    <p:sldId id="270" r:id="rId18"/>
    <p:sldId id="296" r:id="rId19"/>
    <p:sldId id="276" r:id="rId20"/>
    <p:sldId id="277" r:id="rId21"/>
    <p:sldId id="278" r:id="rId22"/>
    <p:sldId id="279" r:id="rId23"/>
    <p:sldId id="280" r:id="rId24"/>
    <p:sldId id="297" r:id="rId25"/>
    <p:sldId id="281" r:id="rId26"/>
    <p:sldId id="298" r:id="rId27"/>
    <p:sldId id="282" r:id="rId28"/>
    <p:sldId id="299" r:id="rId29"/>
    <p:sldId id="283" r:id="rId30"/>
    <p:sldId id="300" r:id="rId31"/>
    <p:sldId id="284" r:id="rId32"/>
    <p:sldId id="301" r:id="rId33"/>
    <p:sldId id="285" r:id="rId34"/>
    <p:sldId id="302" r:id="rId35"/>
    <p:sldId id="286" r:id="rId36"/>
    <p:sldId id="303" r:id="rId37"/>
    <p:sldId id="287" r:id="rId38"/>
    <p:sldId id="304" r:id="rId39"/>
    <p:sldId id="309" r:id="rId40"/>
    <p:sldId id="308" r:id="rId41"/>
  </p:sldIdLst>
  <p:sldSz cx="9144000" cy="6858000" type="screen4x3"/>
  <p:notesSz cx="6881813" cy="96615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C6D"/>
    <a:srgbClr val="14B41C"/>
    <a:srgbClr val="6F5771"/>
    <a:srgbClr val="2A9E90"/>
    <a:srgbClr val="C05350"/>
    <a:srgbClr val="BA0671"/>
    <a:srgbClr val="351413"/>
    <a:srgbClr val="D5A9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4660"/>
  </p:normalViewPr>
  <p:slideViewPr>
    <p:cSldViewPr>
      <p:cViewPr>
        <p:scale>
          <a:sx n="60" d="100"/>
          <a:sy n="60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70" y="-114"/>
      </p:cViewPr>
      <p:guideLst>
        <p:guide orient="horz" pos="3043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pPr>
              <a:defRPr/>
            </a:pPr>
            <a:fld id="{B541EF4B-794C-4BF0-83FE-C309F5EFE2F6}" type="datetimeFigureOut">
              <a:rPr lang="ru-RU"/>
              <a:pPr>
                <a:defRPr/>
              </a:pPr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pPr>
              <a:defRPr/>
            </a:pPr>
            <a:fld id="{CCA62B5F-B407-4778-B067-883FAA7DA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D31503-AD66-45FD-B887-386FDE305485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589463"/>
            <a:ext cx="5505450" cy="4348162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53C00C5-C360-4471-B3F2-B9E3FA699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C00C5-C360-4471-B3F2-B9E3FA6999A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C00C5-C360-4471-B3F2-B9E3FA6999AD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506D-A60E-4C13-A666-CDFA43139A33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62E4-CC8E-499D-9128-D585415E8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55DD-EFCF-43D2-8E4C-81D71D581698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BFB4-7E8D-470C-B3D2-C66291B04A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D6FB-880C-4EF3-9995-B450A0A44BD1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A5E9-06FA-4AFB-A131-0B622308DC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4486-FAB0-47BE-BEE8-BE7DCFAB142C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430B-CB57-43C2-AD27-A472428DB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3404-67DD-426C-803C-6E263E9E96EF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D94A-B492-4F9B-B8A4-9DF4D7AF2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9823-A627-4615-BC14-900B417C05EF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3D3F-FF43-40B8-8FE2-0E7D7B333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8031-40CC-432D-9FFD-F37E2F70514E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04FF-2725-4926-9AA9-7643A2DA9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BF85-8306-4C57-BFF8-D265860BBA81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D3DB-424E-48F0-98E7-682F23760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FFC8-4981-49AF-97A5-CC182C9EAED3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51B8-B6AC-4263-8CAB-AC5B6F41C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3744-3349-497E-9465-A76FB0DD2FD3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4E13-D95B-444C-AEA2-C2091A3CD4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7120-93D9-471D-9D80-A5B3BE35A6FB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9EED-636E-4CAC-8D2B-E44684F65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2">
                <a:lumMod val="40000"/>
                <a:lumOff val="60000"/>
              </a:schemeClr>
            </a:gs>
            <a:gs pos="50000">
              <a:schemeClr val="bg2">
                <a:lumMod val="90000"/>
              </a:scheme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0A9748-BC0C-4B40-ADAF-FF0187DFADAE}" type="datetime1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4C3F806-F17D-4F8D-AEE8-9B20E69E9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18" Type="http://schemas.openxmlformats.org/officeDocument/2006/relationships/slide" Target="slide23.xml"/><Relationship Id="rId3" Type="http://schemas.openxmlformats.org/officeDocument/2006/relationships/audio" Target="../media/audio1.wav"/><Relationship Id="rId21" Type="http://schemas.openxmlformats.org/officeDocument/2006/relationships/slide" Target="slide35.xml"/><Relationship Id="rId7" Type="http://schemas.openxmlformats.org/officeDocument/2006/relationships/slide" Target="slide17.xml"/><Relationship Id="rId12" Type="http://schemas.openxmlformats.org/officeDocument/2006/relationships/slide" Target="slide20.xml"/><Relationship Id="rId17" Type="http://schemas.openxmlformats.org/officeDocument/2006/relationships/slide" Target="slide27.xml"/><Relationship Id="rId2" Type="http://schemas.openxmlformats.org/officeDocument/2006/relationships/slide" Target="slide9.xml"/><Relationship Id="rId16" Type="http://schemas.openxmlformats.org/officeDocument/2006/relationships/slide" Target="slide25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3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19.xml"/><Relationship Id="rId22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8"/>
          <p:cNvSpPr txBox="1">
            <a:spLocks/>
          </p:cNvSpPr>
          <p:nvPr/>
        </p:nvSpPr>
        <p:spPr>
          <a:xfrm>
            <a:off x="827088" y="476250"/>
            <a:ext cx="7345362" cy="172878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i="1" spc="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395288" y="1712913"/>
            <a:ext cx="84978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endParaRPr lang="ru-RU" sz="5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люблю тебя, Россия»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7" descr="http://boxing-fbc.ru/wp-content/uploads/2017/08/4719-article-wide-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115888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4" name="Picture 2" descr="https://ds04.infourok.ru/uploads/ex/1284/000f1a2b-6cbcbe46/2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323850" y="1476375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Кто был для русской литературы «тем же, кем был Пётр Великий для России?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44623"/>
            <a:ext cx="648072" cy="1103547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</a:t>
            </a:r>
          </a:p>
        </p:txBody>
      </p:sp>
      <p:pic>
        <p:nvPicPr>
          <p:cNvPr id="31746" name="Picture 2" descr="http://lusana.ru/files/27858/653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476250"/>
            <a:ext cx="864235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Назовите самых популярных героев русских былин.</a:t>
            </a:r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698" name="Picture 2" descr="https://fs00.infourok.ru/images/doc/306/305442/img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8496944" cy="61379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850" y="631825"/>
            <a:ext cx="8569325" cy="170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Благодаря кому или чему получила своё название русская гармонь «черепашка»?</a:t>
            </a:r>
            <a:endParaRPr lang="ru-RU" sz="35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850" y="133351"/>
            <a:ext cx="8353425" cy="749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5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Своё название «черепашка» получила благодаря городу Череповцу, где её делают, а вовсе не черепахи.</a:t>
            </a:r>
          </a:p>
          <a:p>
            <a:pPr algn="just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Череповецкие гармоники (черепашки) отличались крайне малыми размерами и тем, что кнопки басовой клавиатуры размещались непосредственно на стенке корпуса.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 гармоники получили широкое распространение в кон.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 –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Активным пропагандистом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черепашек был известный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гармонист</a:t>
            </a: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П.Невский</a:t>
            </a:r>
          </a:p>
          <a:p>
            <a:pPr algn="just"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3500" b="1" i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5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www.mincult.govdnr.ru/sites/default/files/1_29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025102"/>
            <a:ext cx="4032448" cy="26442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313" y="1916113"/>
            <a:ext cx="80645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Самая большая  в мире средневековая крепость находится в России. Назовите её.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32655"/>
            <a:ext cx="864096" cy="1471395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497888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5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Московский Кремль</a:t>
            </a:r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920038" y="5994400"/>
            <a:ext cx="1223962" cy="863600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2" name="Picture 2" descr="https://mota.ru/upload/wallpapers/source/2013/01/16/20/00/34395/ApoATzqj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462" y="1386662"/>
            <a:ext cx="8106679" cy="50666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740352" y="5877272"/>
            <a:ext cx="1403648" cy="980728"/>
          </a:xfrm>
          <a:prstGeom prst="actionButtonBlank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9050" prstMaterial="metal">
            <a:bevelT w="101600" prst="angle"/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724025"/>
            <a:ext cx="85693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Исполнить первый куплет с припевом гимна РФ.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50000">
              <a:schemeClr val="bg2">
                <a:lumMod val="90000"/>
              </a:schemeClr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2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7740352" y="764704"/>
            <a:ext cx="1152128" cy="726940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149" name="TextBox 29"/>
          <p:cNvSpPr txBox="1">
            <a:spLocks noChangeArrowheads="1"/>
          </p:cNvSpPr>
          <p:nvPr/>
        </p:nvSpPr>
        <p:spPr bwMode="auto">
          <a:xfrm>
            <a:off x="4211638" y="3357563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Управляющая кнопка: настраиваемая 30">
            <a:hlinkClick r:id="rId4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4860032" y="764704"/>
            <a:ext cx="1152128" cy="726940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32" name="Управляющая кнопка: настраиваемая 31">
            <a:hlinkClick r:id="rId5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6300192" y="764704"/>
            <a:ext cx="1152128" cy="726940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4" name="Управляющая кнопка: настраиваемая 33">
            <a:hlinkClick r:id="rId6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3419872" y="764704"/>
            <a:ext cx="1152128" cy="726940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5" name="Управляющая кнопка: настраиваемая 34">
            <a:hlinkClick r:id="rId7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7740352" y="1985411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6" name="Управляющая кнопка: настраиваемая 35">
            <a:hlinkClick r:id="rId8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4860032" y="1985411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37" name="Управляющая кнопка: настраиваемая 36">
            <a:hlinkClick r:id="rId9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6300192" y="1985411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9" name="Управляющая кнопка: настраиваемая 38">
            <a:hlinkClick r:id="rId10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3419872" y="1985412"/>
            <a:ext cx="1152128" cy="693898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0" name="Управляющая кнопка: настраиваемая 39">
            <a:hlinkClick r:id="rId11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7740352" y="3281555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41" name="Управляющая кнопка: настраиваемая 40">
            <a:hlinkClick r:id="rId12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4860032" y="3281555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2" name="Управляющая кнопка: настраиваемая 41">
            <a:hlinkClick r:id="rId13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6300192" y="3281555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4" name="Управляющая кнопка: настраиваемая 43">
            <a:hlinkClick r:id="rId14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3419872" y="3281555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5" name="Управляющая кнопка: настраиваемая 44">
            <a:hlinkClick r:id="rId15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7740352" y="4505692"/>
            <a:ext cx="1152128" cy="693898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46" name="Управляющая кнопка: настраиваемая 45">
            <a:hlinkClick r:id="rId16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4860032" y="4505691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7" name="Управляющая кнопка: настраиваемая 46">
            <a:hlinkClick r:id="rId17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6300192" y="4505691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9" name="Управляющая кнопка: настраиваемая 48">
            <a:hlinkClick r:id="rId18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3419872" y="4505691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72008" y="1916832"/>
            <a:ext cx="3131840" cy="1027753"/>
          </a:xfrm>
          <a:prstGeom prst="round2DiagRect">
            <a:avLst/>
          </a:prstGeom>
          <a:gradFill flip="none" rotWithShape="1">
            <a:gsLst>
              <a:gs pos="0">
                <a:srgbClr val="C053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47625" cap="rnd" cmpd="sng">
            <a:solidFill>
              <a:srgbClr val="C05350"/>
            </a:solidFill>
            <a:prstDash val="solid"/>
            <a:bevel/>
          </a:ln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accent4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60" b="1" dirty="0" smtClean="0">
                <a:solidFill>
                  <a:schemeClr val="tx2">
                    <a:lumMod val="50000"/>
                  </a:schemeClr>
                </a:solidFill>
              </a:rPr>
              <a:t>«Культурное наследие»</a:t>
            </a:r>
            <a:endParaRPr lang="ru-RU" sz="256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72008" y="696126"/>
            <a:ext cx="3131840" cy="932674"/>
          </a:xfrm>
          <a:prstGeom prst="round2DiagRect">
            <a:avLst/>
          </a:prstGeom>
          <a:gradFill flip="none" rotWithShape="1">
            <a:gsLst>
              <a:gs pos="0">
                <a:srgbClr val="C053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47625" cap="rnd" cmpd="sng">
            <a:solidFill>
              <a:srgbClr val="C05350"/>
            </a:solidFill>
            <a:prstDash val="solid"/>
            <a:bevel/>
          </a:ln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accent4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6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«Символы моей страны»</a:t>
            </a:r>
            <a:endParaRPr lang="ru-RU" sz="256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72008" y="3212977"/>
            <a:ext cx="3131840" cy="981928"/>
          </a:xfrm>
          <a:prstGeom prst="round2DiagRect">
            <a:avLst/>
          </a:prstGeom>
          <a:gradFill flip="none" rotWithShape="1">
            <a:gsLst>
              <a:gs pos="0">
                <a:srgbClr val="C053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47625" cap="rnd" cmpd="sng">
            <a:solidFill>
              <a:srgbClr val="C05350"/>
            </a:solidFill>
            <a:prstDash val="solid"/>
            <a:bevel/>
          </a:ln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accent4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6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- патриот»</a:t>
            </a:r>
            <a:endParaRPr lang="ru-RU" sz="256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72008" y="4437113"/>
            <a:ext cx="3131840" cy="1053936"/>
          </a:xfrm>
          <a:prstGeom prst="round2DiagRect">
            <a:avLst/>
          </a:prstGeom>
          <a:gradFill flip="none" rotWithShape="1">
            <a:gsLst>
              <a:gs pos="0">
                <a:srgbClr val="C053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47625" cap="rnd" cmpd="sng">
            <a:solidFill>
              <a:srgbClr val="C05350"/>
            </a:solidFill>
            <a:prstDash val="solid"/>
            <a:bevel/>
          </a:ln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accent4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6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«Русские поговорки»</a:t>
            </a:r>
            <a:endParaRPr lang="ru-RU" sz="256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Управляющая кнопка: настраиваемая 58">
            <a:hlinkClick r:id="rId19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7740352" y="5757212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0" name="Управляющая кнопка: настраиваемая 59">
            <a:hlinkClick r:id="rId20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4860032" y="5757212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61" name="Управляющая кнопка: настраиваемая 60">
            <a:hlinkClick r:id="rId21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6300192" y="5757212"/>
            <a:ext cx="1152128" cy="693897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3" name="Управляющая кнопка: настраиваемая 62">
            <a:hlinkClick r:id="rId22" action="ppaction://hlinksldjump" highlightClick="1">
              <a:snd r:embed="rId3" name="MS900116612[1].wav"/>
            </a:hlinkClick>
          </p:cNvPr>
          <p:cNvSpPr/>
          <p:nvPr/>
        </p:nvSpPr>
        <p:spPr>
          <a:xfrm>
            <a:off x="3419872" y="5757213"/>
            <a:ext cx="1152128" cy="693898"/>
          </a:xfrm>
          <a:prstGeom prst="actionButtonBlan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solidFill>
              <a:schemeClr val="tx2">
                <a:lumMod val="50000"/>
                <a:alpha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72008" y="5688633"/>
            <a:ext cx="3131840" cy="980727"/>
          </a:xfrm>
          <a:prstGeom prst="round2DiagRect">
            <a:avLst/>
          </a:prstGeom>
          <a:gradFill flip="none" rotWithShape="1">
            <a:gsLst>
              <a:gs pos="0">
                <a:srgbClr val="C053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47625" cap="rnd" cmpd="sng">
            <a:solidFill>
              <a:srgbClr val="C05350"/>
            </a:solidFill>
            <a:prstDash val="solid"/>
            <a:bevel/>
          </a:ln>
          <a:scene3d>
            <a:camera prst="orthographicFront"/>
            <a:lightRig rig="threePt" dir="t"/>
          </a:scene3d>
          <a:sp3d extrusionH="76200" contourW="12700" prstMaterial="dkEdge">
            <a:extrusionClr>
              <a:schemeClr val="accent4">
                <a:lumMod val="60000"/>
                <a:lumOff val="4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6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«Народное достояние»</a:t>
            </a:r>
            <a:endParaRPr lang="ru-RU" sz="256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2" name="TextBox 57"/>
          <p:cNvSpPr txBox="1">
            <a:spLocks noChangeArrowheads="1"/>
          </p:cNvSpPr>
          <p:nvPr/>
        </p:nvSpPr>
        <p:spPr bwMode="auto">
          <a:xfrm>
            <a:off x="107950" y="-77788"/>
            <a:ext cx="8891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Викторина </a:t>
            </a:r>
            <a:r>
              <a:rPr lang="ru-RU" sz="3200" b="1" i="1" dirty="0">
                <a:solidFill>
                  <a:srgbClr val="C00000"/>
                </a:solidFill>
              </a:rPr>
              <a:t>«Я </a:t>
            </a:r>
            <a:r>
              <a:rPr lang="ru-RU" sz="3200" b="1" i="1" dirty="0" smtClean="0">
                <a:solidFill>
                  <a:srgbClr val="C00000"/>
                </a:solidFill>
              </a:rPr>
              <a:t>люблю тебя, Россия!»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740352" y="5877272"/>
            <a:ext cx="1403648" cy="980728"/>
          </a:xfrm>
          <a:prstGeom prst="actionButtonBlank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9050" prstMaterial="metal">
            <a:bevelT w="101600" prst="angle"/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628775"/>
            <a:ext cx="84963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Прочесть небольшое стихотворение или отрывок  любимого русского поэта.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850" y="1700213"/>
            <a:ext cx="84248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Сделать 5 отжиманий (для девушек приседаний) со словами: «Русские не сдаются!»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313" y="1989138"/>
            <a:ext cx="83518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произнести трижды без оговорок русскую скороговорку: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«Стоит поп на копне, колпак на попе, копна под попом, поп под колпаком»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323850" y="690563"/>
            <a:ext cx="8569325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dirty="0" smtClean="0"/>
              <a:t>Французы говорят: живёт как петух в мармеладе. </a:t>
            </a:r>
          </a:p>
          <a:p>
            <a:pPr algn="just"/>
            <a:r>
              <a:rPr lang="ru-RU" sz="7200" dirty="0" smtClean="0"/>
              <a:t>А как скажет русский?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476250"/>
            <a:ext cx="8497888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«Как сыр в масле катается»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0" name="Picture 4" descr="https://ds05.infourok.ru/uploads/ex/1052/0001d189-883bc415/img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196752"/>
            <a:ext cx="7045290" cy="5283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850" y="404813"/>
            <a:ext cx="8640763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Японии говорят: «Хорош цветок в зеркале, да не возьмешь, близка луна, да не достанешь», а как говорят русские в таком случае?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defRPr/>
            </a:pP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2" y="188913"/>
            <a:ext cx="828015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5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«Близок локоть, да не укусишь».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0" name="Picture 2" descr="https://ds02.infourok.ru/uploads/ex/1148/00057bff-28b8f6f1/img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196752"/>
            <a:ext cx="8136904" cy="5183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850" y="549275"/>
            <a:ext cx="8569325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/>
              <a:t> В Абхазии скажут: «Как ты бьешь в ладоши, так я и танцую. Как скажет русский?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15888"/>
            <a:ext cx="8820150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аукнется, так и откликнется»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2" name="Picture 2" descr="https://allyslide.com/thumbs_2/1b9d9a7df6db4e6b0f02e835490ee141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850" y="476250"/>
            <a:ext cx="8496300" cy="28469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/>
              <a:t> Японская пословица :"Жить - что по бревну поток переходить" , а русский скажет: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484313"/>
            <a:ext cx="86423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Название нашего государства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Что означает слово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«федерация»? 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260648"/>
            <a:ext cx="634315" cy="1080120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260350"/>
            <a:ext cx="84248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Жизнь прожить – не поле перейти».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4" name="Picture 2" descr="http://www.playcast.ru/uploads/2016/10/07/20127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980728"/>
            <a:ext cx="6840760" cy="568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188" y="2636838"/>
            <a:ext cx="813752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000" dirty="0" smtClean="0"/>
              <a:t>Назовите самый крупный источник пресной воды на планете, который находится в нашей стране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76672"/>
            <a:ext cx="1080120" cy="1839244"/>
          </a:xfrm>
          <a:prstGeom prst="rect">
            <a:avLst/>
          </a:prstGeom>
          <a:noFill/>
        </p:spPr>
      </p:pic>
      <p:sp>
        <p:nvSpPr>
          <p:cNvPr id="35844" name="AutoShape 13" descr="https://im0-tub-ru.yandex.net/i?id=d56d7251bd676e31d47ac32af2b25c50&amp;n=33&amp;h=215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AutoShape 15" descr="https://im0-tub-ru.yandex.net/i?id=d56d7251bd676e31d47ac32af2b25c50&amp;n=33&amp;h=215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AutoShape 17" descr="https://im0-tub-ru.yandex.net/i?id=d56d7251bd676e31d47ac32af2b25c50&amp;n=33&amp;h=215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AutoShape 19" descr="https://im2-tub-ru.yandex.net/i?id=6e8dbf867e88cabd70120e359be958c9&amp;n=33&amp;h=215&amp;w=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AutoShape 21" descr="https://im2-tub-ru.yandex.net/i?id=181be121c6e9ce993d111e9d0e8b1b22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913"/>
            <a:ext cx="83534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5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Озеро Байкал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6" name="Picture 2" descr="https://avatars.mds.yandex.net/get-pdb/1337215/fac86e94-dea3-4344-85a6-3ad5a16b8e2d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852936"/>
            <a:ext cx="7128792" cy="36724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980728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Сибирское озеро Байкал — самое глубокое озеро в мире и самый крупный источник пресной воды на планете. В Байкале 23 кубических километра воды. Все крупнейшие реки мира – Волга, Дон, Днепр, Енисей, Урал, Обь, Ганг, Ориноко, Амазонка, Темза, Сена и Одер – должны течь почти год, чтобы заполнить бассейн, равный по объёму озеру Байкал.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650" y="2249488"/>
            <a:ext cx="76327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4000" dirty="0" smtClean="0"/>
              <a:t> Назовите самые старые горы в мире, которые находятся на территории России.</a:t>
            </a:r>
            <a:br>
              <a:rPr lang="ru-RU" sz="4000" dirty="0" smtClean="0"/>
            </a:b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3" y="260648"/>
            <a:ext cx="1057191" cy="1800200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5693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5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Уральские горы 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8" name="Picture 2" descr="https://avatars.mds.yandex.net/get-pdb/38069/4e2cac81-5746-4339-abd9-4c7fb261f1f3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89040"/>
            <a:ext cx="8477672" cy="28258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90872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Урал — самые старые горы в мире. Расположенная в Кусинском районе у деревни Александровка гора Карандаш возникла 4, 2 миллиарда лет назад. Исторические названия Уральских гор – Большой Камень, Сибирский Камень, Земной Пояс, Поясной Камень. Когда-то Уральские горы были очень высокими, но теперь от прежних гор остались только основания.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288" y="1581150"/>
            <a:ext cx="83534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/>
              <a:t> Сколько морей омывает Россию? Перечислите эти моря.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260648"/>
            <a:ext cx="720080" cy="1226162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0" name="Picture 2" descr="https://cf.ppt-online.org/files/slide/7/7xO04fMtpFYgQIo1GnHjUv2ahASL6XkCE9DZzl/slide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248801"/>
            <a:ext cx="8496945" cy="63667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6375" y="692150"/>
            <a:ext cx="73453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Самый большой лес в мире находится в России. Назовите его.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260648"/>
            <a:ext cx="761177" cy="1296144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25" y="1"/>
            <a:ext cx="81378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5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Сибирская тайга.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 descr="https://reestrrekordov.ru/wp-content/uploads/l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104456"/>
            <a:ext cx="8640960" cy="3420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836712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Восточно-Сибирская</a:t>
            </a:r>
            <a:r>
              <a:rPr lang="ru-RU" sz="2000" b="1" dirty="0" smtClean="0"/>
              <a:t> тайга</a:t>
            </a:r>
            <a:r>
              <a:rPr lang="ru-RU" sz="2000" dirty="0" smtClean="0"/>
              <a:t>  находится на территории бассейнов двух крупнейших сибирских рек — Енисея и Лены. Это крупнейшее в мире пространство, занятое нетронутыми лесами,  максимальная протяжённость с севера на юг — 1600 км. Здесь встречается большинство биологических видов, характерных для Сибири.  Преобладают лиственные леса.  Характеризуется низкой распространённостью болот.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1945" y="825471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8"/>
          <p:cNvSpPr txBox="1">
            <a:spLocks/>
          </p:cNvSpPr>
          <p:nvPr/>
        </p:nvSpPr>
        <p:spPr>
          <a:xfrm>
            <a:off x="827088" y="476250"/>
            <a:ext cx="7345362" cy="172878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i="1" spc="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395288" y="1712913"/>
            <a:ext cx="84978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викторина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Я люблю тебя, Россия!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7" descr="http://boxing-fbc.ru/wp-content/uploads/2017/08/4719-article-wide-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115888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38" name="Picture 2" descr="http://images.myshared.ru/18/1257311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208911" cy="5904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47813" y="2060848"/>
            <a:ext cx="62642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символы России.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5" y="260648"/>
            <a:ext cx="1226341" cy="2088232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0" name="Picture 2" descr="https://136school.edusite.ru/images/gosudarstvennaja_simvolika4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12088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6"/>
          <p:cNvSpPr txBox="1">
            <a:spLocks noChangeArrowheads="1"/>
          </p:cNvSpPr>
          <p:nvPr/>
        </p:nvSpPr>
        <p:spPr bwMode="auto">
          <a:xfrm>
            <a:off x="827088" y="2492375"/>
            <a:ext cx="75612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Перечислите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неофициальные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символы России.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260647"/>
            <a:ext cx="1152128" cy="1961859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260350"/>
            <a:ext cx="85693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медведь, кремль, балалайка, матрёшка, Москва, береза, валенки, шапка ушанка и др.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83525" y="5948363"/>
            <a:ext cx="1225550" cy="865187"/>
          </a:xfrm>
          <a:prstGeom prst="actionButtonBlank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 descr="https://ds04.infourok.ru/uploads/ex/080e/0006d255-7058edff/im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268760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188" y="2420888"/>
            <a:ext cx="79930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называется основной закон государства и когда он был принят?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Picture 3" descr="AMCONFU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260647"/>
            <a:ext cx="1152128" cy="1961859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308850" y="6237288"/>
            <a:ext cx="1835150" cy="62071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2317</TotalTime>
  <Words>671</Words>
  <Application>Microsoft Office PowerPoint</Application>
  <PresentationFormat>Экран (4:3)</PresentationFormat>
  <Paragraphs>98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261</cp:revision>
  <dcterms:created xsi:type="dcterms:W3CDTF">2013-02-09T11:40:47Z</dcterms:created>
  <dcterms:modified xsi:type="dcterms:W3CDTF">2022-05-12T08:18:55Z</dcterms:modified>
</cp:coreProperties>
</file>