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91" r:id="rId10"/>
    <p:sldId id="289" r:id="rId11"/>
    <p:sldId id="287" r:id="rId12"/>
    <p:sldId id="29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" y="0"/>
            <a:ext cx="9143147" cy="692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625" y="-675456"/>
            <a:ext cx="8218831" cy="6754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196753"/>
            <a:ext cx="4896544" cy="1656183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sz="2400" b="1" i="1" dirty="0" smtClean="0"/>
              <a:t>СП «Детский сад» ГБОУ ООШ № 2 </a:t>
            </a:r>
            <a:r>
              <a:rPr lang="ru-RU" sz="2400" b="1" i="1" dirty="0" err="1" smtClean="0"/>
              <a:t>г.о.Октябртьск</a:t>
            </a:r>
            <a:endParaRPr lang="ru-RU" sz="2400" b="1" i="1" dirty="0" smtClean="0"/>
          </a:p>
          <a:p>
            <a:pPr marL="0" lv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«Осторожно</a:t>
            </a:r>
            <a:r>
              <a:rPr lang="ru-RU" sz="4400" b="1" i="1" dirty="0" smtClean="0">
                <a:solidFill>
                  <a:srgbClr val="FF0000"/>
                </a:solidFill>
              </a:rPr>
              <a:t>, </a:t>
            </a:r>
          </a:p>
          <a:p>
            <a:pPr marL="0" lv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открытое окно!»</a:t>
            </a:r>
          </a:p>
          <a:p>
            <a:endParaRPr lang="ru-RU" dirty="0"/>
          </a:p>
        </p:txBody>
      </p:sp>
      <p:pic>
        <p:nvPicPr>
          <p:cNvPr id="4" name="Picture 2" descr="D:\Рабочий стол\открытое на аттестацию\936367db6a5f309b98a7e91dbac6c4a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82828" y="3752166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94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484784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000" dirty="0"/>
              <a:t>н</a:t>
            </a:r>
            <a:r>
              <a:rPr lang="ru-RU" sz="2000" dirty="0" smtClean="0"/>
              <a:t>е ставьте </a:t>
            </a:r>
            <a:r>
              <a:rPr lang="ru-RU" sz="2000" dirty="0"/>
              <a:t>мебель поблизости окон, чтобы ребенок не взобрался на </a:t>
            </a:r>
            <a:r>
              <a:rPr lang="ru-RU" sz="2000" dirty="0" smtClean="0"/>
              <a:t>подоконник;</a:t>
            </a:r>
            <a:endParaRPr lang="ru-RU" sz="2000" dirty="0"/>
          </a:p>
        </p:txBody>
      </p:sp>
      <p:pic>
        <p:nvPicPr>
          <p:cNvPr id="5122" name="Picture 2" descr="D:\Рабочий стол\открытое на аттестацию\дети_28.06.2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101" y="2500447"/>
            <a:ext cx="4588155" cy="330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0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412776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воспитывайте ребенка правильно: не ставьте его на подоконник, не поощряйте самостоятельного лазания туда, строго предупреждайте даже попытки таких «игр»;</a:t>
            </a:r>
          </a:p>
        </p:txBody>
      </p:sp>
      <p:pic>
        <p:nvPicPr>
          <p:cNvPr id="3074" name="Picture 2" descr="D:\Рабочий стол\открытое на аттестацию\kak_predoyvratit_vypadenie_detei_iz_okon_3_1428055548.jpeg.pagespeed.ce.JB44wpsMx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90104"/>
            <a:ext cx="3672408" cy="284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0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41277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объясняйте ребенку опасность открытого окна из-за возможного падения.</a:t>
            </a:r>
          </a:p>
        </p:txBody>
      </p:sp>
      <p:pic>
        <p:nvPicPr>
          <p:cNvPr id="7170" name="Picture 2" descr="D:\Рабочий стол\открытое на аттестацию\f6624a86ebec233c661ebc8ed51957b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59107"/>
            <a:ext cx="4608512" cy="345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75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48478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ПОМНИТЕ! Только бдительное отношение к своим собственным детям со стороны вас, родителей, поможет избежать беды!</a:t>
            </a:r>
          </a:p>
          <a:p>
            <a:r>
              <a:rPr lang="ru-RU" dirty="0"/>
              <a:t>	</a:t>
            </a:r>
          </a:p>
        </p:txBody>
      </p:sp>
      <p:pic>
        <p:nvPicPr>
          <p:cNvPr id="1027" name="Picture 3" descr="D:\Рабочий стол\открытое на аттестацию\depositphotos_230669892-stock-photo-little-cute-toddler-girl-try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446449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86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8806" y="1427371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7030A0"/>
                </a:solidFill>
              </a:rPr>
              <a:t>Проверьте прямо сейчас, где находятся ваши дети!</a:t>
            </a:r>
          </a:p>
        </p:txBody>
      </p:sp>
      <p:pic>
        <p:nvPicPr>
          <p:cNvPr id="2050" name="Picture 2" descr="D:\Рабочий стол\открытое на аттестацию\f925df3cd76234bae90e131e939589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59107"/>
            <a:ext cx="4536504" cy="353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68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8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Рабочий стол\открытое на аттестацию\Artboard-1-копи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453650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87824" y="1772816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192053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95737" y="1052736"/>
            <a:ext cx="46805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b="1" i="1" dirty="0" smtClean="0"/>
          </a:p>
          <a:p>
            <a:pPr algn="ctr"/>
            <a:r>
              <a:rPr lang="ru-RU" sz="2200" b="1" i="1" dirty="0" smtClean="0"/>
              <a:t>Современное </a:t>
            </a:r>
            <a:r>
              <a:rPr lang="ru-RU" sz="2200" b="1" i="1" dirty="0" smtClean="0"/>
              <a:t>окно стало </a:t>
            </a:r>
            <a:r>
              <a:rPr lang="ru-RU" sz="2200" b="1" i="1" dirty="0" smtClean="0"/>
              <a:t>причиной </a:t>
            </a:r>
            <a:r>
              <a:rPr lang="ru-RU" sz="2200" b="1" i="1" dirty="0" smtClean="0"/>
              <a:t>несчастных случаев с </a:t>
            </a:r>
            <a:r>
              <a:rPr lang="ru-RU" sz="2200" b="1" i="1" dirty="0" smtClean="0"/>
              <a:t>детьми </a:t>
            </a:r>
            <a:r>
              <a:rPr lang="ru-RU" sz="2200" b="1" i="1" dirty="0" smtClean="0"/>
              <a:t>- ежегодно с наступлением весны </a:t>
            </a:r>
            <a:r>
              <a:rPr lang="ru-RU" sz="2200" b="1" i="1" dirty="0"/>
              <a:t>отмечается рост </a:t>
            </a:r>
            <a:r>
              <a:rPr lang="ru-RU" sz="2200" b="1" i="1" dirty="0" smtClean="0"/>
              <a:t>несчастных </a:t>
            </a:r>
            <a:r>
              <a:rPr lang="ru-RU" sz="2200" b="1" i="1" dirty="0"/>
              <a:t>случаев, которые связаны с выпадением маленьких детей из окон. Как подтверждает </a:t>
            </a:r>
            <a:r>
              <a:rPr lang="ru-RU" sz="2200" b="1" i="1" dirty="0" smtClean="0"/>
              <a:t>медицинская </a:t>
            </a:r>
            <a:r>
              <a:rPr lang="ru-RU" sz="2200" b="1" i="1" dirty="0"/>
              <a:t>статистика, через клинические больницы, которые специализируются на детском травматизме, ежегодно </a:t>
            </a:r>
            <a:r>
              <a:rPr lang="ru-RU" sz="2200" b="1" i="1" dirty="0" smtClean="0"/>
              <a:t>проходят </a:t>
            </a:r>
            <a:r>
              <a:rPr lang="ru-RU" sz="2200" b="1" i="1" dirty="0"/>
              <a:t>десятки людей, выпавших из окон.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48647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86" y="-79474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340768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правила, соблюдение которых поможет сохранить жизнь и здоровье детей:</a:t>
            </a:r>
          </a:p>
        </p:txBody>
      </p:sp>
      <p:pic>
        <p:nvPicPr>
          <p:cNvPr id="1026" name="Picture 2" descr="D:\Рабочий стол\открытое на аттестацию\Okno-936x5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91" y="2562837"/>
            <a:ext cx="3713373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13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412776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ребенок не может находиться без присмотра в помещении, где открыто настежь окно или есть хоть малейшая вероятность, что ребенок может его самостоятельно открыть;</a:t>
            </a:r>
          </a:p>
        </p:txBody>
      </p:sp>
      <p:pic>
        <p:nvPicPr>
          <p:cNvPr id="6146" name="Picture 2" descr="D:\Рабочий стол\открытое на аттестацию\9c3f58ed26cd8bb3f8dbd94738def1d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90104"/>
            <a:ext cx="4608512" cy="277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94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9752" y="1628800"/>
            <a:ext cx="45365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000" dirty="0"/>
              <a:t>если оставляете ребенка одного даже на непродолжительное время в помещении, а закрывать окно </a:t>
            </a:r>
            <a:r>
              <a:rPr lang="ru-RU" sz="2000" dirty="0" smtClean="0"/>
              <a:t>полностью </a:t>
            </a:r>
            <a:r>
              <a:rPr lang="ru-RU" sz="2000" dirty="0"/>
              <a:t>не хотите, то в случае со </a:t>
            </a:r>
            <a:r>
              <a:rPr lang="ru-RU" sz="2000" dirty="0" smtClean="0"/>
              <a:t>стандартными </a:t>
            </a:r>
            <a:r>
              <a:rPr lang="ru-RU" sz="2000" dirty="0"/>
              <a:t>деревянными рамами </a:t>
            </a:r>
            <a:r>
              <a:rPr lang="ru-RU" sz="2000" dirty="0" smtClean="0"/>
              <a:t>закройте </a:t>
            </a:r>
            <a:r>
              <a:rPr lang="ru-RU" sz="2000" dirty="0"/>
              <a:t>окно на шпингалеты и снизу, и сверху (не пренебрегайте верхним шпингалетом, так как </a:t>
            </a:r>
            <a:r>
              <a:rPr lang="ru-RU" sz="2000" dirty="0" smtClean="0"/>
              <a:t>нижний </a:t>
            </a:r>
            <a:r>
              <a:rPr lang="ru-RU" sz="2000" dirty="0"/>
              <a:t>довольно легко открыть) и откройте форточку;</a:t>
            </a:r>
          </a:p>
        </p:txBody>
      </p:sp>
    </p:spTree>
    <p:extLst>
      <p:ext uri="{BB962C8B-B14F-4D97-AF65-F5344CB8AC3E}">
        <p14:creationId xmlns:p14="http://schemas.microsoft.com/office/powerpoint/2010/main" val="386753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412776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/>
              <a:t>в случае с металлопластиковым окном, поставьте раму в режим «фронтальное проветривание», так как из этого режима маленький ребенок самостоятельно вряд ли сможет открыть окно;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573016"/>
            <a:ext cx="4536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/>
              <a:t>нельзя надеяться на режим «</a:t>
            </a:r>
            <a:r>
              <a:rPr lang="ru-RU" sz="2000" dirty="0" err="1"/>
              <a:t>микропроветривание</a:t>
            </a:r>
            <a:r>
              <a:rPr lang="ru-RU" sz="2000" dirty="0"/>
              <a:t>» на металлопластиковых окнах - из этого режима окно легко открыть, даже случайно дернув за ручку;</a:t>
            </a:r>
          </a:p>
        </p:txBody>
      </p:sp>
    </p:spTree>
    <p:extLst>
      <p:ext uri="{BB962C8B-B14F-4D97-AF65-F5344CB8AC3E}">
        <p14:creationId xmlns:p14="http://schemas.microsoft.com/office/powerpoint/2010/main" val="316389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48478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не пренебрегайте средствами детской защиты на окнах: металлопластиковые окна в доме, где есть ребенок, просто необходимо оборудовать специальными устройствами, блокирующими открывание окна;</a:t>
            </a:r>
          </a:p>
        </p:txBody>
      </p:sp>
      <p:pic>
        <p:nvPicPr>
          <p:cNvPr id="2050" name="Picture 2" descr="D:\Рабочий стол\открытое на аттестацию\30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388843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5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1412776"/>
            <a:ext cx="4752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/>
              <a:t>фурнитура окон и сами рамы должны быть исправны, чтобы предупредить их самопроизвольное или слишком легкое открывание ребенком;</a:t>
            </a:r>
          </a:p>
          <a:p>
            <a:endParaRPr lang="ru-RU" sz="2000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/>
              <a:t>тщательно подбирайте </a:t>
            </a:r>
            <a:r>
              <a:rPr lang="ru-RU" sz="2000" dirty="0"/>
              <a:t>аксессуары на окна. В частности, средства </a:t>
            </a:r>
            <a:r>
              <a:rPr lang="ru-RU" sz="2000" dirty="0" smtClean="0"/>
              <a:t>солнце-защиты</a:t>
            </a:r>
            <a:r>
              <a:rPr lang="ru-RU" sz="2000" dirty="0"/>
              <a:t>, такие как жалюзи и рулонные шторы должны быть без свисающих шнуров и цепочек. Ребенок может с их помощью взобраться на окно или </a:t>
            </a:r>
            <a:r>
              <a:rPr lang="ru-RU" sz="2000" dirty="0" smtClean="0"/>
              <a:t>за-путаться </a:t>
            </a:r>
            <a:r>
              <a:rPr lang="ru-RU" sz="2000" dirty="0"/>
              <a:t>в них, тем самым </a:t>
            </a:r>
            <a:r>
              <a:rPr lang="ru-RU" sz="2000" dirty="0" smtClean="0"/>
              <a:t>спровоцировать </a:t>
            </a:r>
            <a:r>
              <a:rPr lang="ru-RU" sz="2000" dirty="0"/>
              <a:t>удушье.</a:t>
            </a:r>
          </a:p>
        </p:txBody>
      </p:sp>
    </p:spTree>
    <p:extLst>
      <p:ext uri="{BB962C8B-B14F-4D97-AF65-F5344CB8AC3E}">
        <p14:creationId xmlns:p14="http://schemas.microsoft.com/office/powerpoint/2010/main" val="322819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D:\Рабочий стол\открытое на аттестацию\kisspng-window-royalty-free-clip-art-cartoon-vector-windows-5a9ea6575af026.2730694715203467113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Рабочий стол\открытое на аттестацию\2019-05-28-7427742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196752"/>
            <a:ext cx="252028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39674" y="1217456"/>
            <a:ext cx="20365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</a:t>
            </a:r>
            <a:r>
              <a:rPr lang="ru-RU" dirty="0" smtClean="0"/>
              <a:t>е используйте </a:t>
            </a:r>
            <a:r>
              <a:rPr lang="ru-RU" dirty="0"/>
              <a:t>москитные сетки без </a:t>
            </a:r>
            <a:r>
              <a:rPr lang="ru-RU" dirty="0" smtClean="0"/>
              <a:t>соответствую-щей </a:t>
            </a:r>
            <a:r>
              <a:rPr lang="ru-RU" dirty="0"/>
              <a:t>защиты окна. Ребенок видит </a:t>
            </a:r>
            <a:r>
              <a:rPr lang="ru-RU" dirty="0" smtClean="0"/>
              <a:t>не-кое </a:t>
            </a:r>
            <a:r>
              <a:rPr lang="ru-RU" dirty="0"/>
              <a:t>препятствие </a:t>
            </a:r>
            <a:r>
              <a:rPr lang="ru-RU" dirty="0" smtClean="0"/>
              <a:t>впереди</a:t>
            </a:r>
            <a:r>
              <a:rPr lang="ru-RU" dirty="0" smtClean="0"/>
              <a:t>, уверенно </a:t>
            </a:r>
            <a:r>
              <a:rPr lang="ru-RU" dirty="0"/>
              <a:t>упирается на него, и в результате </a:t>
            </a:r>
            <a:r>
              <a:rPr lang="ru-RU" dirty="0" smtClean="0"/>
              <a:t>может </a:t>
            </a:r>
            <a:r>
              <a:rPr lang="ru-RU" dirty="0"/>
              <a:t>выпасть </a:t>
            </a:r>
            <a:r>
              <a:rPr lang="ru-RU" dirty="0" smtClean="0"/>
              <a:t>вместе </a:t>
            </a:r>
            <a:r>
              <a:rPr lang="ru-RU" dirty="0"/>
              <a:t>с сеткой, </a:t>
            </a:r>
            <a:r>
              <a:rPr lang="ru-RU" dirty="0" smtClean="0"/>
              <a:t>которая </a:t>
            </a:r>
            <a:r>
              <a:rPr lang="ru-RU" dirty="0"/>
              <a:t>не рассчитана на вес даже </a:t>
            </a:r>
            <a:r>
              <a:rPr lang="ru-RU" dirty="0" smtClean="0"/>
              <a:t>годовалого </a:t>
            </a:r>
            <a:r>
              <a:rPr lang="ru-RU" dirty="0" smtClean="0"/>
              <a:t>ребенка;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27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414</Words>
  <Application>Microsoft Office PowerPoint</Application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</dc:title>
  <dc:creator>Таня</dc:creator>
  <cp:lastModifiedBy>Админ</cp:lastModifiedBy>
  <cp:revision>20</cp:revision>
  <dcterms:created xsi:type="dcterms:W3CDTF">2020-06-01T20:17:16Z</dcterms:created>
  <dcterms:modified xsi:type="dcterms:W3CDTF">2023-04-17T08:04:54Z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637975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